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79.jpg" ContentType="image/jp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3061" r:id="rId5"/>
    <p:sldId id="3083" r:id="rId6"/>
    <p:sldId id="3084" r:id="rId7"/>
    <p:sldId id="3085" r:id="rId8"/>
    <p:sldId id="3086" r:id="rId9"/>
    <p:sldId id="3087" r:id="rId10"/>
    <p:sldId id="3089" r:id="rId11"/>
    <p:sldId id="3090" r:id="rId12"/>
    <p:sldId id="3074" r:id="rId13"/>
    <p:sldId id="3148" r:id="rId14"/>
    <p:sldId id="3091" r:id="rId15"/>
    <p:sldId id="3092" r:id="rId16"/>
    <p:sldId id="3093" r:id="rId17"/>
    <p:sldId id="3094" r:id="rId18"/>
    <p:sldId id="3095" r:id="rId19"/>
    <p:sldId id="3096" r:id="rId20"/>
    <p:sldId id="3097" r:id="rId21"/>
    <p:sldId id="3149" r:id="rId22"/>
    <p:sldId id="3098" r:id="rId23"/>
    <p:sldId id="3099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B8CFC4-1360-96DB-2B86-2D40B0680C12}" name="Juan Pablo Herrera Gutierrez" initials="JG" userId="S::jherrera@titularizadora.com::b4a77783-3139-4e18-8e7e-3df62b79513a" providerId="AD"/>
  <p188:author id="{D1CC64C7-30AC-778E-2FB4-17E5F45A41D3}" name="Sebastian Celis" initials="SC" userId="S::scelis@titularizadora.com::c6b6b37f-5828-4a50-8f66-5b6c4d8daf87" providerId="AD"/>
  <p188:author id="{87B6D1DF-FAB6-0DAC-E1D8-384006D71528}" name="Mónica Patricia Padilla" initials="MP" userId="S::mpadilla@titularizadora.com::c3b2a44b-39eb-4a80-b135-834b4410d5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73D"/>
    <a:srgbClr val="1B633D"/>
    <a:srgbClr val="F82424"/>
    <a:srgbClr val="621F14"/>
    <a:srgbClr val="008E40"/>
    <a:srgbClr val="CA3F28"/>
    <a:srgbClr val="2B9B60"/>
    <a:srgbClr val="A53421"/>
    <a:srgbClr val="E2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pache2\Tesoreria\Emisi&#243;n%20Internacional\2021\Gr&#225;ficos%20NDR%20Presentation\Accionist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Presentaci&#243;n%20Corporativa_COPI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Presentaci&#243;n%20Corporativa_COPI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aimes\Documents\Emisiones%20completo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01_Observatorio_Econ&#243;mico\01_BASES_DE_DATOS\Nuevo\2%20Financiaci&#243;n\04%20-%20Tasas%20de%20inter&#233;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Presentaci&#243;n%20Corporativa_COPI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Presentacion%20corporativa\Gr&#225;fica%20Evoluci&#243;n%20saldo%20en%20mora%20e%20indicad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Presentaci&#243;n%20Corporativa_COP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76737485153682"/>
          <c:y val="0.10864348966016391"/>
          <c:w val="0.45353004148979797"/>
          <c:h val="0.773484268247132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0A-4618-B783-C0CE5929B97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0A-4618-B783-C0CE5929B97C}"/>
              </c:ext>
            </c:extLst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0A-4618-B783-C0CE5929B97C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0A-4618-B783-C0CE5929B97C}"/>
              </c:ext>
            </c:extLst>
          </c:dPt>
          <c:dPt>
            <c:idx val="4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0A-4618-B783-C0CE5929B97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26,98%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20A-4618-B783-C0CE5929B97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26,85%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20A-4618-B783-C0CE5929B9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26,85%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20A-4618-B783-C0CE5929B97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12,65%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20A-4618-B783-C0CE5929B97C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/>
                      <a:t>6,35%</a:t>
                    </a:r>
                    <a:endParaRPr lang="en-US" sz="110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20A-4618-B783-C0CE5929B97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Hoja1!$B$3:$B$8</c:f>
              <c:strCache>
                <c:ptCount val="6"/>
                <c:pt idx="0">
                  <c:v>Bancolombia</c:v>
                </c:pt>
                <c:pt idx="1">
                  <c:v>Banco Caja Social</c:v>
                </c:pt>
                <c:pt idx="2">
                  <c:v>Davivienda</c:v>
                </c:pt>
                <c:pt idx="3">
                  <c:v>AV Villas</c:v>
                </c:pt>
                <c:pt idx="4">
                  <c:v>Banco Colpatria</c:v>
                </c:pt>
                <c:pt idx="5">
                  <c:v>Otros</c:v>
                </c:pt>
              </c:strCache>
            </c:strRef>
          </c:cat>
          <c:val>
            <c:numRef>
              <c:f>Hoja1!$D$3:$D$7</c:f>
              <c:numCache>
                <c:formatCode>0.00%</c:formatCode>
                <c:ptCount val="5"/>
                <c:pt idx="0">
                  <c:v>0.26979999999999998</c:v>
                </c:pt>
                <c:pt idx="1">
                  <c:v>0.26980000000000004</c:v>
                </c:pt>
                <c:pt idx="2">
                  <c:v>0.26980000000000004</c:v>
                </c:pt>
                <c:pt idx="3">
                  <c:v>0.127</c:v>
                </c:pt>
                <c:pt idx="4">
                  <c:v>6.3500000000000001E-2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0A-4618-B783-C0CE5929B9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4AA5-4BE2-81EC-A774FFFE3532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AA5-4BE2-81EC-A774FFFE3532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AA5-4BE2-81EC-A774FFFE3532}"/>
              </c:ext>
            </c:extLst>
          </c:dPt>
          <c:dPt>
            <c:idx val="3"/>
            <c:bubble3D val="0"/>
            <c:spPr>
              <a:solidFill>
                <a:srgbClr val="A00804"/>
              </a:solidFill>
            </c:spPr>
            <c:extLst>
              <c:ext xmlns:c16="http://schemas.microsoft.com/office/drawing/2014/chart" uri="{C3380CC4-5D6E-409C-BE32-E72D297353CC}">
                <c16:uniqueId val="{00000007-4AA5-4BE2-81EC-A774FFFE353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AA5-4BE2-81EC-A774FFFE3532}"/>
              </c:ext>
            </c:extLst>
          </c:dPt>
          <c:dLbls>
            <c:dLbl>
              <c:idx val="0"/>
              <c:layout>
                <c:manualLayout>
                  <c:x val="-0.23188405797101455"/>
                  <c:y val="-0.2751651469814446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06694271911664"/>
                      <c:h val="0.133969481753859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A5-4BE2-81EC-A774FFFE3532}"/>
                </c:ext>
              </c:extLst>
            </c:dLbl>
            <c:dLbl>
              <c:idx val="1"/>
              <c:layout>
                <c:manualLayout>
                  <c:x val="-9.3089885503442507E-2"/>
                  <c:y val="-9.7618572773766031E-3"/>
                </c:manualLayout>
              </c:layout>
              <c:tx>
                <c:rich>
                  <a:bodyPr/>
                  <a:lstStyle/>
                  <a:p>
                    <a:fld id="{7FA2D48F-D4E1-402E-B06B-8015811A1F17}" type="CATEGORYNAME">
                      <a:rPr lang="en-US" sz="800"/>
                      <a:pPr/>
                      <a:t>[NOMBRE DE CATEGORÍA]</a:t>
                    </a:fld>
                    <a:r>
                      <a:rPr lang="en-US" sz="800" baseline="0"/>
                      <a:t>; </a:t>
                    </a:r>
                    <a:fld id="{EB9563AC-948E-41D8-AF97-2A3BE6341F8E}" type="VALUE">
                      <a:rPr lang="en-US" sz="800" baseline="0"/>
                      <a:pPr/>
                      <a:t>[VALOR]</a:t>
                    </a:fld>
                    <a:endParaRPr lang="en-US" sz="80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A5-4BE2-81EC-A774FFFE3532}"/>
                </c:ext>
              </c:extLst>
            </c:dLbl>
            <c:dLbl>
              <c:idx val="2"/>
              <c:layout>
                <c:manualLayout>
                  <c:x val="-7.2850024181759884E-2"/>
                  <c:y val="-9.533354515039312E-2"/>
                </c:manualLayout>
              </c:layout>
              <c:tx>
                <c:rich>
                  <a:bodyPr/>
                  <a:lstStyle/>
                  <a:p>
                    <a:fld id="{F22A6134-0AF3-49D0-B65F-AA6AA066037E}" type="CATEGORYNAME">
                      <a:rPr lang="en-US" sz="800"/>
                      <a:pPr/>
                      <a:t>[NOMBRE DE CATEGORÍA]</a:t>
                    </a:fld>
                    <a:r>
                      <a:rPr lang="en-US" sz="800" baseline="0"/>
                      <a:t>; </a:t>
                    </a:r>
                    <a:fld id="{91997AA0-3200-4711-82EC-DAFEF5DFDAD4}" type="VALUE">
                      <a:rPr lang="en-US" sz="800" baseline="0"/>
                      <a:pPr/>
                      <a:t>[VALOR]</a:t>
                    </a:fld>
                    <a:endParaRPr lang="en-US" sz="80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AA5-4BE2-81EC-A774FFFE3532}"/>
                </c:ext>
              </c:extLst>
            </c:dLbl>
            <c:dLbl>
              <c:idx val="3"/>
              <c:layout>
                <c:manualLayout>
                  <c:x val="6.810235677062107E-2"/>
                  <c:y val="-0.1086076947295419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665691F2-E354-4F1C-A77F-D0FCAB890A2C}" type="CATEGORYNAME">
                      <a:rPr lang="en-US" sz="800" b="1"/>
                      <a:pPr>
                        <a:defRPr b="1"/>
                      </a:pPr>
                      <a:t>[NOMBRE DE CATEGORÍA]</a:t>
                    </a:fld>
                    <a:r>
                      <a:rPr lang="en-US" sz="800" b="1" baseline="0"/>
                      <a:t>; </a:t>
                    </a:r>
                    <a:fld id="{7C681747-012A-4FF1-A566-44C00EC7EB88}" type="VALUE">
                      <a:rPr lang="en-US" sz="800" b="1" baseline="0"/>
                      <a:pPr>
                        <a:defRPr b="1"/>
                      </a:pPr>
                      <a:t>[VALOR]</a:t>
                    </a:fld>
                    <a:endParaRPr lang="en-US" sz="8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1608005521049"/>
                      <c:h val="5.63358846349563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AA5-4BE2-81EC-A774FFFE3532}"/>
                </c:ext>
              </c:extLst>
            </c:dLbl>
            <c:dLbl>
              <c:idx val="4"/>
              <c:layout>
                <c:manualLayout>
                  <c:x val="0.17712307700667851"/>
                  <c:y val="1.4858449823700162E-4"/>
                </c:manualLayout>
              </c:layout>
              <c:tx>
                <c:rich>
                  <a:bodyPr/>
                  <a:lstStyle/>
                  <a:p>
                    <a:fld id="{ACB3AB48-074B-4CD2-9416-8ABE3131D2B2}" type="CATEGORYNAME">
                      <a:rPr lang="en-US" sz="800"/>
                      <a:pPr/>
                      <a:t>[NOMBRE DE CATEGORÍA]</a:t>
                    </a:fld>
                    <a:r>
                      <a:rPr lang="en-US" sz="800" baseline="0"/>
                      <a:t>; </a:t>
                    </a:r>
                    <a:fld id="{BBBBCCEB-D836-44CF-BA34-66615DF8E915}" type="VALUE">
                      <a:rPr lang="en-US" sz="800" baseline="0"/>
                      <a:pPr/>
                      <a:t>[VALOR]</a:t>
                    </a:fld>
                    <a:endParaRPr lang="en-US" sz="80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1363525211523"/>
                      <c:h val="0.135572535381683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AA5-4BE2-81EC-A774FFFE3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'Saldo Administrado'!$J$30:$J$34</c:f>
              <c:strCache>
                <c:ptCount val="5"/>
                <c:pt idx="0">
                  <c:v>Mortgage</c:v>
                </c:pt>
                <c:pt idx="1">
                  <c:v>Consumer</c:v>
                </c:pt>
                <c:pt idx="2">
                  <c:v>Commercial</c:v>
                </c:pt>
                <c:pt idx="3">
                  <c:v>Auto</c:v>
                </c:pt>
                <c:pt idx="4">
                  <c:v>Real State</c:v>
                </c:pt>
              </c:strCache>
            </c:strRef>
          </c:cat>
          <c:val>
            <c:numRef>
              <c:f>'Saldo Administrado'!$M$30:$M$34</c:f>
              <c:numCache>
                <c:formatCode>_(* #,##0.00_);_(* \(#,##0.00\);_(* "-"??_);_(@_)</c:formatCode>
                <c:ptCount val="5"/>
                <c:pt idx="0">
                  <c:v>0.54235632691641977</c:v>
                </c:pt>
                <c:pt idx="1">
                  <c:v>2.8816025798515353E-3</c:v>
                </c:pt>
                <c:pt idx="2">
                  <c:v>4.6277184653107555E-3</c:v>
                </c:pt>
                <c:pt idx="3">
                  <c:v>7.9911371225225333E-2</c:v>
                </c:pt>
                <c:pt idx="4">
                  <c:v>0.13110071446035118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A5-4BE2-81EC-A774FFFE3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Segoe UI" pitchFamily="34" charset="0"/>
          <a:ea typeface="Segoe UI" pitchFamily="34" charset="0"/>
          <a:cs typeface="Segoe UI" pitchFamily="34" charset="0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'Saldo Administrado'!$K$8:$K$26</c:f>
              <c:numCache>
                <c:formatCode>mmm\-yy</c:formatCode>
                <c:ptCount val="19"/>
                <c:pt idx="0">
                  <c:v>38749</c:v>
                </c:pt>
                <c:pt idx="1">
                  <c:v>39114</c:v>
                </c:pt>
                <c:pt idx="2">
                  <c:v>39479</c:v>
                </c:pt>
                <c:pt idx="3">
                  <c:v>39845</c:v>
                </c:pt>
                <c:pt idx="4">
                  <c:v>40210</c:v>
                </c:pt>
                <c:pt idx="5">
                  <c:v>40575</c:v>
                </c:pt>
                <c:pt idx="6">
                  <c:v>40940</c:v>
                </c:pt>
                <c:pt idx="7">
                  <c:v>41306</c:v>
                </c:pt>
                <c:pt idx="8">
                  <c:v>41671</c:v>
                </c:pt>
                <c:pt idx="9">
                  <c:v>42036</c:v>
                </c:pt>
                <c:pt idx="10">
                  <c:v>42401</c:v>
                </c:pt>
                <c:pt idx="11">
                  <c:v>42767</c:v>
                </c:pt>
                <c:pt idx="12">
                  <c:v>43132</c:v>
                </c:pt>
                <c:pt idx="13">
                  <c:v>43497</c:v>
                </c:pt>
                <c:pt idx="14">
                  <c:v>43862</c:v>
                </c:pt>
                <c:pt idx="15">
                  <c:v>44228</c:v>
                </c:pt>
                <c:pt idx="16">
                  <c:v>44593</c:v>
                </c:pt>
                <c:pt idx="17">
                  <c:v>44958</c:v>
                </c:pt>
                <c:pt idx="18">
                  <c:v>45323</c:v>
                </c:pt>
              </c:numCache>
            </c:numRef>
          </c:cat>
          <c:val>
            <c:numRef>
              <c:f>'Saldo Administrado'!$M$8:$M$26</c:f>
              <c:numCache>
                <c:formatCode>_(* #,##0_);_(* \(#,##0\);_(* "-"??_);_(@_)</c:formatCode>
                <c:ptCount val="19"/>
                <c:pt idx="0">
                  <c:v>722.44589845926328</c:v>
                </c:pt>
                <c:pt idx="1">
                  <c:v>703.11944451488739</c:v>
                </c:pt>
                <c:pt idx="2">
                  <c:v>829.7370619580621</c:v>
                </c:pt>
                <c:pt idx="3">
                  <c:v>1051.7409994643021</c:v>
                </c:pt>
                <c:pt idx="4">
                  <c:v>1211.6539366138325</c:v>
                </c:pt>
                <c:pt idx="5">
                  <c:v>1765.1031332832804</c:v>
                </c:pt>
                <c:pt idx="6">
                  <c:v>1628.2883494366499</c:v>
                </c:pt>
                <c:pt idx="7">
                  <c:v>1398.6617723704692</c:v>
                </c:pt>
                <c:pt idx="8">
                  <c:v>1015.0978550633191</c:v>
                </c:pt>
                <c:pt idx="9">
                  <c:v>989.62399434302108</c:v>
                </c:pt>
                <c:pt idx="10">
                  <c:v>931.76298442020811</c:v>
                </c:pt>
                <c:pt idx="11">
                  <c:v>981.92076614880909</c:v>
                </c:pt>
                <c:pt idx="12">
                  <c:v>1136.8468157317914</c:v>
                </c:pt>
                <c:pt idx="13">
                  <c:v>1101.1425639466524</c:v>
                </c:pt>
                <c:pt idx="14">
                  <c:v>1316.9276358720379</c:v>
                </c:pt>
                <c:pt idx="15">
                  <c:v>1091.0162047984329</c:v>
                </c:pt>
                <c:pt idx="16">
                  <c:v>968.02430524537021</c:v>
                </c:pt>
                <c:pt idx="17">
                  <c:v>855.17855188010083</c:v>
                </c:pt>
                <c:pt idx="18">
                  <c:v>778.14187442748323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9-4DE8-A7C7-FD945944C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369472"/>
        <c:axId val="113371008"/>
      </c:barChart>
      <c:catAx>
        <c:axId val="1133694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113371008"/>
        <c:crosses val="autoZero"/>
        <c:auto val="0"/>
        <c:lblAlgn val="ctr"/>
        <c:lblOffset val="100"/>
        <c:noMultiLvlLbl val="0"/>
      </c:catAx>
      <c:valAx>
        <c:axId val="113371008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13369472"/>
        <c:crosses val="autoZero"/>
        <c:crossBetween val="between"/>
        <c:dispUnits>
          <c:builtInUnit val="thousands"/>
          <c:dispUnitsLbl/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egoe UI" pitchFamily="34" charset="0"/>
          <a:ea typeface="Segoe UI" pitchFamily="34" charset="0"/>
          <a:cs typeface="Segoe UI" pitchFamily="34" charset="0"/>
        </a:defRPr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'Años emisión'!$I$1</c:f>
              <c:strCache>
                <c:ptCount val="1"/>
                <c:pt idx="0">
                  <c:v>USD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2.5462668816039986E-17"/>
                  <c:y val="1.85185185185184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A7-48A6-A082-A091FF52E309}"/>
                </c:ext>
              </c:extLst>
            </c:dLbl>
            <c:dLbl>
              <c:idx val="7"/>
              <c:layout>
                <c:manualLayout>
                  <c:x val="0"/>
                  <c:y val="1.85185185185184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A7-48A6-A082-A091FF52E30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'Años emisión'!$A$2:$A$23</c:f>
              <c:numCache>
                <c:formatCode>General</c:formatCod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'Años emisión'!$I$2:$I$23</c:f>
              <c:numCache>
                <c:formatCode>General</c:formatCode>
                <c:ptCount val="22"/>
                <c:pt idx="0">
                  <c:v>272.35002768090703</c:v>
                </c:pt>
                <c:pt idx="1">
                  <c:v>202.18591150888057</c:v>
                </c:pt>
                <c:pt idx="2">
                  <c:v>350.23468326006781</c:v>
                </c:pt>
                <c:pt idx="3">
                  <c:v>141.5512322307728</c:v>
                </c:pt>
                <c:pt idx="4">
                  <c:v>365.61988926037907</c:v>
                </c:pt>
                <c:pt idx="5">
                  <c:v>340.93493548543</c:v>
                </c:pt>
                <c:pt idx="6">
                  <c:v>408.651146148598</c:v>
                </c:pt>
                <c:pt idx="7">
                  <c:v>403.33686092825661</c:v>
                </c:pt>
                <c:pt idx="8">
                  <c:v>1128.2649785240931</c:v>
                </c:pt>
                <c:pt idx="9">
                  <c:v>235.12234005447928</c:v>
                </c:pt>
                <c:pt idx="10">
                  <c:v>297.58875842837142</c:v>
                </c:pt>
                <c:pt idx="11">
                  <c:v>109.23705267742756</c:v>
                </c:pt>
                <c:pt idx="12">
                  <c:v>259.02134762065992</c:v>
                </c:pt>
                <c:pt idx="13">
                  <c:v>210.46088381272048</c:v>
                </c:pt>
                <c:pt idx="14">
                  <c:v>266.85476914386635</c:v>
                </c:pt>
                <c:pt idx="15">
                  <c:v>423.96168464715265</c:v>
                </c:pt>
                <c:pt idx="16">
                  <c:v>289.33005815230882</c:v>
                </c:pt>
                <c:pt idx="17">
                  <c:v>428.77176617936806</c:v>
                </c:pt>
                <c:pt idx="18">
                  <c:v>49.285517408000388</c:v>
                </c:pt>
                <c:pt idx="19">
                  <c:v>157.98833910134806</c:v>
                </c:pt>
                <c:pt idx="20">
                  <c:v>46.063109455633125</c:v>
                </c:pt>
                <c:pt idx="21">
                  <c:v>59.286963608491419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A7-48A6-A082-A091FF52E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852881984"/>
        <c:axId val="1"/>
      </c:barChart>
      <c:catAx>
        <c:axId val="185288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52881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Gràfica!$B$2</c:f>
              <c:strCache>
                <c:ptCount val="1"/>
                <c:pt idx="0">
                  <c:v>Vis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09"/>
              <c:layout>
                <c:manualLayout>
                  <c:x val="0"/>
                  <c:y val="2.4835076514524119E-2"/>
                </c:manualLayout>
              </c:layout>
              <c:tx>
                <c:rich>
                  <a:bodyPr/>
                  <a:lstStyle/>
                  <a:p>
                    <a:fld id="{20969F31-64AE-415C-95E5-43A7D410B494}" type="VALUE">
                      <a:rPr lang="en-US" sz="1000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80B-4718-8032-BDDA1D28E7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Gràfica!$A$3:$A$112</c:f>
              <c:numCache>
                <c:formatCode>mmm\-yy</c:formatCode>
                <c:ptCount val="11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45352</c:v>
                </c:pt>
              </c:numCache>
            </c:numRef>
          </c:cat>
          <c:val>
            <c:numRef>
              <c:f>Gràfica!$B$3:$B$112</c:f>
              <c:numCache>
                <c:formatCode>0.00%</c:formatCode>
                <c:ptCount val="110"/>
                <c:pt idx="0">
                  <c:v>0.11914</c:v>
                </c:pt>
                <c:pt idx="1">
                  <c:v>0.11940000000000001</c:v>
                </c:pt>
                <c:pt idx="2">
                  <c:v>0.119325</c:v>
                </c:pt>
                <c:pt idx="3">
                  <c:v>0.12025</c:v>
                </c:pt>
                <c:pt idx="4">
                  <c:v>0.11978</c:v>
                </c:pt>
                <c:pt idx="5">
                  <c:v>0.12</c:v>
                </c:pt>
                <c:pt idx="6">
                  <c:v>0.11926</c:v>
                </c:pt>
                <c:pt idx="7">
                  <c:v>0.118925</c:v>
                </c:pt>
                <c:pt idx="8">
                  <c:v>0.11907500000000001</c:v>
                </c:pt>
                <c:pt idx="9">
                  <c:v>0.12026000000000001</c:v>
                </c:pt>
                <c:pt idx="10">
                  <c:v>0.123325</c:v>
                </c:pt>
                <c:pt idx="11">
                  <c:v>0.12462500000000001</c:v>
                </c:pt>
                <c:pt idx="12">
                  <c:v>0.12329999999999999</c:v>
                </c:pt>
                <c:pt idx="13">
                  <c:v>0.12588407257500001</c:v>
                </c:pt>
                <c:pt idx="14">
                  <c:v>0.1262569586</c:v>
                </c:pt>
                <c:pt idx="15">
                  <c:v>0.12708325436000001</c:v>
                </c:pt>
                <c:pt idx="16">
                  <c:v>0.12844759705</c:v>
                </c:pt>
                <c:pt idx="17">
                  <c:v>0.12815909649999999</c:v>
                </c:pt>
                <c:pt idx="18">
                  <c:v>0.12830294734</c:v>
                </c:pt>
                <c:pt idx="19">
                  <c:v>0.12725622534999997</c:v>
                </c:pt>
                <c:pt idx="20">
                  <c:v>0.12807681318</c:v>
                </c:pt>
                <c:pt idx="21">
                  <c:v>0.12778133485000001</c:v>
                </c:pt>
                <c:pt idx="22">
                  <c:v>0.12908803527500001</c:v>
                </c:pt>
                <c:pt idx="23">
                  <c:v>0.12867970979999999</c:v>
                </c:pt>
                <c:pt idx="24">
                  <c:v>0.12808591047500001</c:v>
                </c:pt>
                <c:pt idx="25">
                  <c:v>0.12698682747500001</c:v>
                </c:pt>
                <c:pt idx="26">
                  <c:v>0.12865812994</c:v>
                </c:pt>
                <c:pt idx="27">
                  <c:v>0.12763987869999999</c:v>
                </c:pt>
                <c:pt idx="28">
                  <c:v>0.12870444680000001</c:v>
                </c:pt>
                <c:pt idx="29">
                  <c:v>0.12646750398000001</c:v>
                </c:pt>
                <c:pt idx="30">
                  <c:v>0.1231524189</c:v>
                </c:pt>
                <c:pt idx="31">
                  <c:v>0.121266170925</c:v>
                </c:pt>
                <c:pt idx="32">
                  <c:v>0.12082801299999998</c:v>
                </c:pt>
                <c:pt idx="33">
                  <c:v>0.11986042842500001</c:v>
                </c:pt>
                <c:pt idx="34">
                  <c:v>0.11931773039999999</c:v>
                </c:pt>
                <c:pt idx="35">
                  <c:v>0.11911509784</c:v>
                </c:pt>
                <c:pt idx="36">
                  <c:v>0.11786338387500001</c:v>
                </c:pt>
                <c:pt idx="37">
                  <c:v>0.119031679125</c:v>
                </c:pt>
                <c:pt idx="38">
                  <c:v>0.11778</c:v>
                </c:pt>
                <c:pt idx="39">
                  <c:v>0.117772221775</c:v>
                </c:pt>
                <c:pt idx="40">
                  <c:v>0.117675</c:v>
                </c:pt>
                <c:pt idx="41">
                  <c:v>0.1167</c:v>
                </c:pt>
                <c:pt idx="42">
                  <c:v>0.11652499999999999</c:v>
                </c:pt>
                <c:pt idx="43">
                  <c:v>0.11654</c:v>
                </c:pt>
                <c:pt idx="44">
                  <c:v>0.116975</c:v>
                </c:pt>
                <c:pt idx="45">
                  <c:v>0.11745</c:v>
                </c:pt>
                <c:pt idx="46">
                  <c:v>0.1172</c:v>
                </c:pt>
                <c:pt idx="47">
                  <c:v>0.11622499999999999</c:v>
                </c:pt>
                <c:pt idx="48">
                  <c:v>0.11629999999999999</c:v>
                </c:pt>
                <c:pt idx="49">
                  <c:v>0.1172</c:v>
                </c:pt>
                <c:pt idx="50">
                  <c:v>0.11543999999999999</c:v>
                </c:pt>
                <c:pt idx="51">
                  <c:v>0.11612500000000001</c:v>
                </c:pt>
                <c:pt idx="52">
                  <c:v>0.11600000000000001</c:v>
                </c:pt>
                <c:pt idx="53">
                  <c:v>0.11539999999999999</c:v>
                </c:pt>
                <c:pt idx="54">
                  <c:v>0.11475000000000002</c:v>
                </c:pt>
                <c:pt idx="55">
                  <c:v>0.1149</c:v>
                </c:pt>
                <c:pt idx="56">
                  <c:v>0.115</c:v>
                </c:pt>
                <c:pt idx="57">
                  <c:v>0.11384000000000001</c:v>
                </c:pt>
                <c:pt idx="58">
                  <c:v>0.113775</c:v>
                </c:pt>
                <c:pt idx="59">
                  <c:v>0.112375</c:v>
                </c:pt>
                <c:pt idx="60">
                  <c:v>0.11410000000000001</c:v>
                </c:pt>
                <c:pt idx="61">
                  <c:v>0.1159</c:v>
                </c:pt>
                <c:pt idx="62">
                  <c:v>0.11585000000000001</c:v>
                </c:pt>
                <c:pt idx="63">
                  <c:v>0.1162</c:v>
                </c:pt>
                <c:pt idx="64">
                  <c:v>0.11617500000000001</c:v>
                </c:pt>
                <c:pt idx="65">
                  <c:v>0.11707500000000001</c:v>
                </c:pt>
                <c:pt idx="66">
                  <c:v>0.11699999999999999</c:v>
                </c:pt>
                <c:pt idx="67">
                  <c:v>0.1166</c:v>
                </c:pt>
                <c:pt idx="68">
                  <c:v>0.11520877160000001</c:v>
                </c:pt>
                <c:pt idx="69">
                  <c:v>0.11466218254999999</c:v>
                </c:pt>
                <c:pt idx="70">
                  <c:v>0.11380947085</c:v>
                </c:pt>
                <c:pt idx="71">
                  <c:v>0.11350564982</c:v>
                </c:pt>
                <c:pt idx="72">
                  <c:v>0.113702036925</c:v>
                </c:pt>
                <c:pt idx="73">
                  <c:v>0.10960234595000001</c:v>
                </c:pt>
                <c:pt idx="74">
                  <c:v>0.1065</c:v>
                </c:pt>
                <c:pt idx="75">
                  <c:v>0.10728650717499999</c:v>
                </c:pt>
                <c:pt idx="76">
                  <c:v>0.10689159377499999</c:v>
                </c:pt>
                <c:pt idx="77">
                  <c:v>0.10524932345</c:v>
                </c:pt>
                <c:pt idx="78">
                  <c:v>0.10542447907999999</c:v>
                </c:pt>
                <c:pt idx="79">
                  <c:v>0.105001554575</c:v>
                </c:pt>
                <c:pt idx="80">
                  <c:v>0.10442994954</c:v>
                </c:pt>
                <c:pt idx="81">
                  <c:v>0.10449475045000001</c:v>
                </c:pt>
                <c:pt idx="82">
                  <c:v>0.107656429</c:v>
                </c:pt>
                <c:pt idx="83">
                  <c:v>0.1086</c:v>
                </c:pt>
                <c:pt idx="84">
                  <c:v>0.1072</c:v>
                </c:pt>
                <c:pt idx="85">
                  <c:v>0.10924771059999999</c:v>
                </c:pt>
                <c:pt idx="86">
                  <c:v>0.11106327923333333</c:v>
                </c:pt>
                <c:pt idx="87">
                  <c:v>0.11551944130000001</c:v>
                </c:pt>
                <c:pt idx="88">
                  <c:v>0.11985250356666666</c:v>
                </c:pt>
                <c:pt idx="89">
                  <c:v>0.12374865829999999</c:v>
                </c:pt>
                <c:pt idx="90">
                  <c:v>0.12611676310401901</c:v>
                </c:pt>
                <c:pt idx="91">
                  <c:v>0.13202060366666665</c:v>
                </c:pt>
                <c:pt idx="92">
                  <c:v>0.13998024528995534</c:v>
                </c:pt>
                <c:pt idx="93">
                  <c:v>0.15307169668450368</c:v>
                </c:pt>
                <c:pt idx="94">
                  <c:v>0.15402000225843934</c:v>
                </c:pt>
                <c:pt idx="95">
                  <c:v>0.15362500000000001</c:v>
                </c:pt>
                <c:pt idx="96">
                  <c:v>0.16205273925247268</c:v>
                </c:pt>
                <c:pt idx="97">
                  <c:v>0.16789174701281998</c:v>
                </c:pt>
                <c:pt idx="98">
                  <c:v>0.15965345115866852</c:v>
                </c:pt>
                <c:pt idx="99">
                  <c:v>0.15761088195402667</c:v>
                </c:pt>
                <c:pt idx="100">
                  <c:v>0.15168380102344101</c:v>
                </c:pt>
                <c:pt idx="101">
                  <c:v>0.150351560888529</c:v>
                </c:pt>
                <c:pt idx="102">
                  <c:v>0.150205110725465</c:v>
                </c:pt>
                <c:pt idx="103">
                  <c:v>0.14813480667302875</c:v>
                </c:pt>
                <c:pt idx="104">
                  <c:v>0.14641303497882202</c:v>
                </c:pt>
                <c:pt idx="105">
                  <c:v>0.14702138297228498</c:v>
                </c:pt>
                <c:pt idx="106">
                  <c:v>0.14458886415781699</c:v>
                </c:pt>
                <c:pt idx="107">
                  <c:v>0.1431</c:v>
                </c:pt>
                <c:pt idx="108">
                  <c:v>0.1449</c:v>
                </c:pt>
                <c:pt idx="109">
                  <c:v>0.1426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0B-4718-8032-BDDA1D28E732}"/>
            </c:ext>
          </c:extLst>
        </c:ser>
        <c:ser>
          <c:idx val="1"/>
          <c:order val="1"/>
          <c:tx>
            <c:strRef>
              <c:f>Gràfica!$C$2</c:f>
              <c:strCache>
                <c:ptCount val="1"/>
                <c:pt idx="0">
                  <c:v>No Vis</c:v>
                </c:pt>
              </c:strCache>
            </c:strRef>
          </c:tx>
          <c:spPr>
            <a:ln w="2857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09"/>
              <c:layout>
                <c:manualLayout>
                  <c:x val="0"/>
                  <c:y val="2.7939461078839607E-2"/>
                </c:manualLayout>
              </c:layout>
              <c:tx>
                <c:rich>
                  <a:bodyPr/>
                  <a:lstStyle/>
                  <a:p>
                    <a:fld id="{38FB633D-4858-43D1-AB7D-9CF96DDF6E6F}" type="VALUE">
                      <a:rPr lang="en-US" sz="10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80B-4718-8032-BDDA1D28E7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Gràfica!$A$3:$A$112</c:f>
              <c:numCache>
                <c:formatCode>mmm\-yy</c:formatCode>
                <c:ptCount val="11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45352</c:v>
                </c:pt>
              </c:numCache>
            </c:numRef>
          </c:cat>
          <c:val>
            <c:numRef>
              <c:f>Gràfica!$C$3:$C$112</c:f>
              <c:numCache>
                <c:formatCode>0.00%</c:formatCode>
                <c:ptCount val="110"/>
                <c:pt idx="0">
                  <c:v>0.10951999999999999</c:v>
                </c:pt>
                <c:pt idx="1">
                  <c:v>0.110375</c:v>
                </c:pt>
                <c:pt idx="2">
                  <c:v>0.11007500000000001</c:v>
                </c:pt>
                <c:pt idx="3">
                  <c:v>0.109525</c:v>
                </c:pt>
                <c:pt idx="4">
                  <c:v>0.10994</c:v>
                </c:pt>
                <c:pt idx="5">
                  <c:v>0.10975</c:v>
                </c:pt>
                <c:pt idx="6">
                  <c:v>0.10804</c:v>
                </c:pt>
                <c:pt idx="7">
                  <c:v>0.10794999999999999</c:v>
                </c:pt>
                <c:pt idx="8">
                  <c:v>0.10724999999999998</c:v>
                </c:pt>
                <c:pt idx="9">
                  <c:v>0.10781999999999999</c:v>
                </c:pt>
                <c:pt idx="10">
                  <c:v>0.10970000000000001</c:v>
                </c:pt>
                <c:pt idx="11">
                  <c:v>0.11105000000000001</c:v>
                </c:pt>
                <c:pt idx="12">
                  <c:v>0.11273999999999999</c:v>
                </c:pt>
                <c:pt idx="13">
                  <c:v>0.115345740775</c:v>
                </c:pt>
                <c:pt idx="14">
                  <c:v>0.11685507902500002</c:v>
                </c:pt>
                <c:pt idx="15">
                  <c:v>0.11860352065999999</c:v>
                </c:pt>
                <c:pt idx="16">
                  <c:v>0.12070729527500001</c:v>
                </c:pt>
                <c:pt idx="17">
                  <c:v>0.12148652280000001</c:v>
                </c:pt>
                <c:pt idx="18">
                  <c:v>0.12252383766000001</c:v>
                </c:pt>
                <c:pt idx="19">
                  <c:v>0.12272243094999999</c:v>
                </c:pt>
                <c:pt idx="20">
                  <c:v>0.12397106261999999</c:v>
                </c:pt>
                <c:pt idx="21">
                  <c:v>0.1234268296</c:v>
                </c:pt>
                <c:pt idx="22">
                  <c:v>0.12425197369999999</c:v>
                </c:pt>
                <c:pt idx="23">
                  <c:v>0.12424798431999999</c:v>
                </c:pt>
                <c:pt idx="24">
                  <c:v>0.1226991083</c:v>
                </c:pt>
                <c:pt idx="25">
                  <c:v>0.124292309</c:v>
                </c:pt>
                <c:pt idx="26">
                  <c:v>0.12304221827999999</c:v>
                </c:pt>
                <c:pt idx="27">
                  <c:v>0.12310511295000001</c:v>
                </c:pt>
                <c:pt idx="28">
                  <c:v>0.12337853324999999</c:v>
                </c:pt>
                <c:pt idx="29">
                  <c:v>0.12015600582000001</c:v>
                </c:pt>
                <c:pt idx="30">
                  <c:v>0.11518052135000001</c:v>
                </c:pt>
                <c:pt idx="31">
                  <c:v>0.11255353547499999</c:v>
                </c:pt>
                <c:pt idx="32">
                  <c:v>0.11029205023999999</c:v>
                </c:pt>
                <c:pt idx="33">
                  <c:v>0.10873970217500001</c:v>
                </c:pt>
                <c:pt idx="34">
                  <c:v>0.10859021910000001</c:v>
                </c:pt>
                <c:pt idx="35">
                  <c:v>0.10798133128000001</c:v>
                </c:pt>
                <c:pt idx="36">
                  <c:v>0.10689519192499999</c:v>
                </c:pt>
                <c:pt idx="37">
                  <c:v>0.10671111772500001</c:v>
                </c:pt>
                <c:pt idx="38">
                  <c:v>0.1076</c:v>
                </c:pt>
                <c:pt idx="39">
                  <c:v>0.10662232017499999</c:v>
                </c:pt>
                <c:pt idx="40">
                  <c:v>0.10616</c:v>
                </c:pt>
                <c:pt idx="41">
                  <c:v>0.10624</c:v>
                </c:pt>
                <c:pt idx="42">
                  <c:v>0.10589999999999999</c:v>
                </c:pt>
                <c:pt idx="43">
                  <c:v>0.10536000000000001</c:v>
                </c:pt>
                <c:pt idx="44">
                  <c:v>0.105</c:v>
                </c:pt>
                <c:pt idx="45">
                  <c:v>0.10492499999999999</c:v>
                </c:pt>
                <c:pt idx="46">
                  <c:v>0.1048</c:v>
                </c:pt>
                <c:pt idx="47">
                  <c:v>0.10389999999999999</c:v>
                </c:pt>
                <c:pt idx="48">
                  <c:v>0.103725</c:v>
                </c:pt>
                <c:pt idx="49">
                  <c:v>0.1045</c:v>
                </c:pt>
                <c:pt idx="50">
                  <c:v>0.10432000000000001</c:v>
                </c:pt>
                <c:pt idx="51">
                  <c:v>0.103825</c:v>
                </c:pt>
                <c:pt idx="52">
                  <c:v>0.10485</c:v>
                </c:pt>
                <c:pt idx="53">
                  <c:v>0.105125</c:v>
                </c:pt>
                <c:pt idx="54">
                  <c:v>0.10466666666666667</c:v>
                </c:pt>
                <c:pt idx="55">
                  <c:v>0.1041</c:v>
                </c:pt>
                <c:pt idx="56">
                  <c:v>0.10340000000000001</c:v>
                </c:pt>
                <c:pt idx="57">
                  <c:v>0.10351999999999999</c:v>
                </c:pt>
                <c:pt idx="58">
                  <c:v>0.1037</c:v>
                </c:pt>
                <c:pt idx="59">
                  <c:v>0.10354999999999999</c:v>
                </c:pt>
                <c:pt idx="60">
                  <c:v>0.10342</c:v>
                </c:pt>
                <c:pt idx="61">
                  <c:v>0.104175</c:v>
                </c:pt>
                <c:pt idx="62">
                  <c:v>0.103925</c:v>
                </c:pt>
                <c:pt idx="63">
                  <c:v>0.1026</c:v>
                </c:pt>
                <c:pt idx="64">
                  <c:v>0.1038</c:v>
                </c:pt>
                <c:pt idx="65">
                  <c:v>0.10340000000000001</c:v>
                </c:pt>
                <c:pt idx="66">
                  <c:v>0.10351999999999999</c:v>
                </c:pt>
                <c:pt idx="67">
                  <c:v>0.103425</c:v>
                </c:pt>
                <c:pt idx="68">
                  <c:v>0.10113862952</c:v>
                </c:pt>
                <c:pt idx="69">
                  <c:v>9.9173219425E-2</c:v>
                </c:pt>
                <c:pt idx="70">
                  <c:v>9.7684401774999999E-2</c:v>
                </c:pt>
                <c:pt idx="71">
                  <c:v>9.5223358139999992E-2</c:v>
                </c:pt>
                <c:pt idx="72">
                  <c:v>9.4039752274999999E-2</c:v>
                </c:pt>
                <c:pt idx="73">
                  <c:v>9.3248034024999996E-2</c:v>
                </c:pt>
                <c:pt idx="74">
                  <c:v>9.1179999999999997E-2</c:v>
                </c:pt>
                <c:pt idx="75">
                  <c:v>9.0447534974999994E-2</c:v>
                </c:pt>
                <c:pt idx="76">
                  <c:v>8.9103281275000001E-2</c:v>
                </c:pt>
                <c:pt idx="77">
                  <c:v>8.9240947899999992E-2</c:v>
                </c:pt>
                <c:pt idx="78">
                  <c:v>8.8686352260000018E-2</c:v>
                </c:pt>
                <c:pt idx="79">
                  <c:v>8.9135770850000004E-2</c:v>
                </c:pt>
                <c:pt idx="80">
                  <c:v>8.9734446019999997E-2</c:v>
                </c:pt>
                <c:pt idx="81">
                  <c:v>9.0176366600000002E-2</c:v>
                </c:pt>
                <c:pt idx="82">
                  <c:v>9.1541372566666668E-2</c:v>
                </c:pt>
                <c:pt idx="83">
                  <c:v>9.2999999999999999E-2</c:v>
                </c:pt>
                <c:pt idx="84">
                  <c:v>9.3399999999999997E-2</c:v>
                </c:pt>
                <c:pt idx="85">
                  <c:v>9.5432790766666664E-2</c:v>
                </c:pt>
                <c:pt idx="86">
                  <c:v>0.10051983903333334</c:v>
                </c:pt>
                <c:pt idx="87">
                  <c:v>0.10649357123333335</c:v>
                </c:pt>
                <c:pt idx="88">
                  <c:v>0.111962308</c:v>
                </c:pt>
                <c:pt idx="89">
                  <c:v>0.11754102086666667</c:v>
                </c:pt>
                <c:pt idx="90">
                  <c:v>0.12340299619282001</c:v>
                </c:pt>
                <c:pt idx="91">
                  <c:v>0.13074252136666667</c:v>
                </c:pt>
                <c:pt idx="92">
                  <c:v>0.14105649519424768</c:v>
                </c:pt>
                <c:pt idx="93">
                  <c:v>0.15177157635921168</c:v>
                </c:pt>
                <c:pt idx="94">
                  <c:v>0.15710887541982133</c:v>
                </c:pt>
                <c:pt idx="95">
                  <c:v>0.16677500000000001</c:v>
                </c:pt>
                <c:pt idx="96">
                  <c:v>0.17026444428172435</c:v>
                </c:pt>
                <c:pt idx="97">
                  <c:v>0.18013802953427069</c:v>
                </c:pt>
                <c:pt idx="98">
                  <c:v>0.18041363879584649</c:v>
                </c:pt>
                <c:pt idx="99">
                  <c:v>0.17998997184684903</c:v>
                </c:pt>
                <c:pt idx="100">
                  <c:v>0.17652658913079575</c:v>
                </c:pt>
                <c:pt idx="101">
                  <c:v>0.17498807430145699</c:v>
                </c:pt>
                <c:pt idx="102">
                  <c:v>0.17238134405939898</c:v>
                </c:pt>
                <c:pt idx="103">
                  <c:v>0.17135920526991574</c:v>
                </c:pt>
                <c:pt idx="104">
                  <c:v>0.17143287739312341</c:v>
                </c:pt>
                <c:pt idx="105">
                  <c:v>0.169452667639235</c:v>
                </c:pt>
                <c:pt idx="106">
                  <c:v>0.16850000000000001</c:v>
                </c:pt>
                <c:pt idx="107">
                  <c:v>0.16800000000000001</c:v>
                </c:pt>
                <c:pt idx="108">
                  <c:v>0.16650000000000001</c:v>
                </c:pt>
                <c:pt idx="109">
                  <c:v>0.16390000000000002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0B-4718-8032-BDDA1D28E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914847"/>
        <c:axId val="1490338943"/>
      </c:lineChart>
      <c:dateAx>
        <c:axId val="561914847"/>
        <c:scaling>
          <c:orientation val="minMax"/>
          <c:max val="45352"/>
          <c:min val="43405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0338943"/>
        <c:crosses val="autoZero"/>
        <c:auto val="1"/>
        <c:lblOffset val="100"/>
        <c:baseTimeUnit val="months"/>
        <c:majorUnit val="2"/>
        <c:majorTimeUnit val="months"/>
      </c:dateAx>
      <c:valAx>
        <c:axId val="1490338943"/>
        <c:scaling>
          <c:orientation val="minMax"/>
          <c:max val="0.18500000000000003"/>
          <c:min val="8.500000000000002E-2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6191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'Cartera Hipotecaria'!$K$30</c:f>
              <c:strCache>
                <c:ptCount val="1"/>
                <c:pt idx="0">
                  <c:v>Credit Establishments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Hipotecaria'!$J$44:$J$49</c:f>
              <c:numCache>
                <c:formatCode>mmm\-yy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'Cartera Hipotecaria'!$K$44:$K$49</c:f>
              <c:numCache>
                <c:formatCode>_(* #,##0.00_);_(* \(#,##0.00\);_(* "-"??_);_(@_)</c:formatCode>
                <c:ptCount val="6"/>
                <c:pt idx="0">
                  <c:v>12.496227326553116</c:v>
                </c:pt>
                <c:pt idx="1">
                  <c:v>12.501011348877062</c:v>
                </c:pt>
                <c:pt idx="2">
                  <c:v>13.24413396683002</c:v>
                </c:pt>
                <c:pt idx="3">
                  <c:v>16.214712780930771</c:v>
                </c:pt>
                <c:pt idx="4">
                  <c:v>18.711870406077914</c:v>
                </c:pt>
                <c:pt idx="5">
                  <c:v>20.874495079548517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B4-41C3-A3DE-BA6C40094627}"/>
            </c:ext>
          </c:extLst>
        </c:ser>
        <c:ser>
          <c:idx val="1"/>
          <c:order val="1"/>
          <c:tx>
            <c:strRef>
              <c:f>'Cartera Hipotecaria'!$L$30</c:f>
              <c:strCache>
                <c:ptCount val="1"/>
                <c:pt idx="0">
                  <c:v>Securitized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Hipotecaria'!$J$44:$J$49</c:f>
              <c:numCache>
                <c:formatCode>mmm\-yy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'Cartera Hipotecaria'!$L$44:$L$49</c:f>
              <c:numCache>
                <c:formatCode>_(* #,##0.00_);_(* \(#,##0.00\);_(* "-"??_);_(@_)</c:formatCode>
                <c:ptCount val="6"/>
                <c:pt idx="0">
                  <c:v>1.0354873963296947</c:v>
                </c:pt>
                <c:pt idx="1">
                  <c:v>1.1609432186433877</c:v>
                </c:pt>
                <c:pt idx="2">
                  <c:v>0.95212879888169399</c:v>
                </c:pt>
                <c:pt idx="3">
                  <c:v>0.80940149322315047</c:v>
                </c:pt>
                <c:pt idx="4">
                  <c:v>0.66090751730640052</c:v>
                </c:pt>
                <c:pt idx="5">
                  <c:v>0.56808996094758635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B4-41C3-A3DE-BA6C40094627}"/>
            </c:ext>
          </c:extLst>
        </c:ser>
        <c:ser>
          <c:idx val="2"/>
          <c:order val="2"/>
          <c:tx>
            <c:strRef>
              <c:f>'Cartera Hipotecaria'!$M$7</c:f>
              <c:strCache>
                <c:ptCount val="1"/>
                <c:pt idx="0">
                  <c:v>Leasing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Hipotecaria'!$J$44:$J$49</c:f>
              <c:numCache>
                <c:formatCode>mmm\-yy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'Cartera Hipotecaria'!$M$44:$M$49</c:f>
              <c:numCache>
                <c:formatCode>_(* #,##0.00_);_(* \(#,##0.00\);_(* "-"??_);_(@_)</c:formatCode>
                <c:ptCount val="6"/>
                <c:pt idx="0">
                  <c:v>3.5946988272452014</c:v>
                </c:pt>
                <c:pt idx="1">
                  <c:v>5.1778362321913258</c:v>
                </c:pt>
                <c:pt idx="2">
                  <c:v>5.6255451949523509</c:v>
                </c:pt>
                <c:pt idx="3">
                  <c:v>5.4224930578697705</c:v>
                </c:pt>
                <c:pt idx="4">
                  <c:v>6.0037290299413373</c:v>
                </c:pt>
                <c:pt idx="5">
                  <c:v>5.9511419879642098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B4-41C3-A3DE-BA6C40094627}"/>
            </c:ext>
          </c:extLst>
        </c:ser>
        <c:ser>
          <c:idx val="3"/>
          <c:order val="3"/>
          <c:tx>
            <c:strRef>
              <c:f>'Cartera Hipotecaria'!$N$7</c:f>
              <c:strCache>
                <c:ptCount val="1"/>
                <c:pt idx="0">
                  <c:v>FNA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Hipotecaria'!$J$44:$J$49</c:f>
              <c:numCache>
                <c:formatCode>mmm\-yy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'Cartera Hipotecaria'!$N$44:$N$49</c:f>
              <c:numCache>
                <c:formatCode>_(* #,##0.00_);_(* \(#,##0.00\);_(* "-"??_);_(@_)</c:formatCode>
                <c:ptCount val="6"/>
                <c:pt idx="0">
                  <c:v>1.7767551055130866</c:v>
                </c:pt>
                <c:pt idx="1">
                  <c:v>2.0330678106396127</c:v>
                </c:pt>
                <c:pt idx="2">
                  <c:v>2.0876950984011837</c:v>
                </c:pt>
                <c:pt idx="3">
                  <c:v>2.0589538321262384</c:v>
                </c:pt>
                <c:pt idx="4">
                  <c:v>2.2545910059711045</c:v>
                </c:pt>
                <c:pt idx="5">
                  <c:v>2.6137879512783577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B4-41C3-A3DE-BA6C40094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2419072"/>
        <c:axId val="162420608"/>
      </c:barChart>
      <c:lineChart>
        <c:grouping val="standard"/>
        <c:varyColors val="0"/>
        <c:ser>
          <c:idx val="4"/>
          <c:order val="4"/>
          <c:tx>
            <c:strRef>
              <c:f>'Cartera Hipotecaria'!$O$7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C00000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Hipotecaria'!$J$44:$J$49</c:f>
              <c:numCache>
                <c:formatCode>mmm\-yy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'Cartera Hipotecaria'!$O$44:$O$49</c:f>
              <c:numCache>
                <c:formatCode>_(* #,##0.00_);_(* \(#,##0.00\);_(* "-"??_);_(@_)</c:formatCode>
                <c:ptCount val="6"/>
                <c:pt idx="0">
                  <c:v>18.9031686556411</c:v>
                </c:pt>
                <c:pt idx="1">
                  <c:v>20.872858610351386</c:v>
                </c:pt>
                <c:pt idx="2">
                  <c:v>21.909503059065248</c:v>
                </c:pt>
                <c:pt idx="3">
                  <c:v>24.505561164149928</c:v>
                </c:pt>
                <c:pt idx="4">
                  <c:v>27.631097959296756</c:v>
                </c:pt>
                <c:pt idx="5">
                  <c:v>30.007514979738669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1B4-41C3-A3DE-BA6C40094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473088"/>
        <c:axId val="162422144"/>
      </c:lineChart>
      <c:catAx>
        <c:axId val="1624190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62420608"/>
        <c:crosses val="autoZero"/>
        <c:auto val="0"/>
        <c:lblAlgn val="ctr"/>
        <c:lblOffset val="100"/>
        <c:noMultiLvlLbl val="0"/>
      </c:catAx>
      <c:valAx>
        <c:axId val="1624206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62419072"/>
        <c:crosses val="autoZero"/>
        <c:crossBetween val="between"/>
      </c:valAx>
      <c:valAx>
        <c:axId val="162422144"/>
        <c:scaling>
          <c:orientation val="minMax"/>
        </c:scaling>
        <c:delete val="1"/>
        <c:axPos val="r"/>
        <c:numFmt formatCode="_(* #,##0.00_);_(* \(#,##0.00\);_(* &quot;-&quot;??_);_(@_)" sourceLinked="1"/>
        <c:majorTickMark val="out"/>
        <c:minorTickMark val="none"/>
        <c:tickLblPos val="nextTo"/>
        <c:crossAx val="162473088"/>
        <c:crosses val="max"/>
        <c:crossBetween val="between"/>
      </c:valAx>
      <c:dateAx>
        <c:axId val="1624730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2422144"/>
        <c:crosses val="autoZero"/>
        <c:auto val="1"/>
        <c:lblOffset val="100"/>
        <c:baseTimeUnit val="years"/>
      </c:dateAx>
    </c:plotArea>
    <c:legend>
      <c:legendPos val="b"/>
      <c:legendEntry>
        <c:idx val="4"/>
        <c:delete val="1"/>
      </c:legendEntry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Segoe UI" pitchFamily="34" charset="0"/>
          <a:ea typeface="Segoe UI" pitchFamily="34" charset="0"/>
          <a:cs typeface="Segoe UI" pitchFamily="34" charset="0"/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Hoja1!$N$3</c:f>
              <c:strCache>
                <c:ptCount val="1"/>
                <c:pt idx="0">
                  <c:v>Banks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Hoja1!$H$4:$I$34</c:f>
              <c:multiLvlStrCache>
                <c:ptCount val="31"/>
                <c:lvl>
                  <c:pt idx="0">
                    <c:v>jul</c:v>
                  </c:pt>
                  <c:pt idx="1">
                    <c:v>ago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dic</c:v>
                  </c:pt>
                  <c:pt idx="6">
                    <c:v>ene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abr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ago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dic</c:v>
                  </c:pt>
                  <c:pt idx="18">
                    <c:v>ene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abr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ago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dic</c:v>
                  </c:pt>
                  <c:pt idx="30">
                    <c:v>ene</c:v>
                  </c:pt>
                </c:lvl>
                <c:lvl>
                  <c:pt idx="0">
                    <c:v>2021</c:v>
                  </c:pt>
                  <c:pt idx="6">
                    <c:v>2022</c:v>
                  </c:pt>
                  <c:pt idx="18">
                    <c:v>2023</c:v>
                  </c:pt>
                  <c:pt idx="30">
                    <c:v>2024</c:v>
                  </c:pt>
                </c:lvl>
              </c:multiLvlStrCache>
            </c:multiLvlStrRef>
          </c:cat>
          <c:val>
            <c:numRef>
              <c:f>Hoja1!$N$4:$N$34</c:f>
              <c:numCache>
                <c:formatCode>"$"\ #,##0</c:formatCode>
                <c:ptCount val="31"/>
                <c:pt idx="0">
                  <c:v>772.28381189820095</c:v>
                </c:pt>
                <c:pt idx="1">
                  <c:v>759.92989752556332</c:v>
                </c:pt>
                <c:pt idx="2">
                  <c:v>749.14030832237881</c:v>
                </c:pt>
                <c:pt idx="3">
                  <c:v>746.68610011397254</c:v>
                </c:pt>
                <c:pt idx="4">
                  <c:v>752.1183387448466</c:v>
                </c:pt>
                <c:pt idx="5">
                  <c:v>741.91680999245079</c:v>
                </c:pt>
                <c:pt idx="6">
                  <c:v>747.62055923508615</c:v>
                </c:pt>
                <c:pt idx="7">
                  <c:v>731.12186255845768</c:v>
                </c:pt>
                <c:pt idx="8">
                  <c:v>716.03828004465697</c:v>
                </c:pt>
                <c:pt idx="9">
                  <c:v>712.59984954479103</c:v>
                </c:pt>
                <c:pt idx="10">
                  <c:v>703.57843048363452</c:v>
                </c:pt>
                <c:pt idx="11">
                  <c:v>695.97634169445246</c:v>
                </c:pt>
                <c:pt idx="12">
                  <c:v>700.74132355818449</c:v>
                </c:pt>
                <c:pt idx="13">
                  <c:v>692.73542434852789</c:v>
                </c:pt>
                <c:pt idx="14">
                  <c:v>715.44023512477827</c:v>
                </c:pt>
                <c:pt idx="15">
                  <c:v>715.90143257015916</c:v>
                </c:pt>
                <c:pt idx="16">
                  <c:v>712.75079714052231</c:v>
                </c:pt>
                <c:pt idx="17">
                  <c:v>689.70912717268425</c:v>
                </c:pt>
                <c:pt idx="18">
                  <c:v>705.19805947719306</c:v>
                </c:pt>
                <c:pt idx="19">
                  <c:v>709.19493211326051</c:v>
                </c:pt>
                <c:pt idx="20">
                  <c:v>708.72691228985445</c:v>
                </c:pt>
                <c:pt idx="21">
                  <c:v>733.65547365659177</c:v>
                </c:pt>
                <c:pt idx="22">
                  <c:v>739.08686801241356</c:v>
                </c:pt>
                <c:pt idx="23">
                  <c:v>751.79371902454625</c:v>
                </c:pt>
                <c:pt idx="24">
                  <c:v>774.20357013184253</c:v>
                </c:pt>
                <c:pt idx="25">
                  <c:v>784.25861842400423</c:v>
                </c:pt>
                <c:pt idx="26">
                  <c:v>814.12473255823545</c:v>
                </c:pt>
                <c:pt idx="27">
                  <c:v>844.92027775903387</c:v>
                </c:pt>
                <c:pt idx="28">
                  <c:v>888.42508706074818</c:v>
                </c:pt>
                <c:pt idx="29">
                  <c:v>765.51982056090515</c:v>
                </c:pt>
                <c:pt idx="30">
                  <c:v>794.2474734566689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44-4644-9133-D6F428F5E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523887"/>
        <c:axId val="721911231"/>
      </c:lineChart>
      <c:lineChart>
        <c:grouping val="standard"/>
        <c:varyColors val="0"/>
        <c:ser>
          <c:idx val="1"/>
          <c:order val="1"/>
          <c:tx>
            <c:strRef>
              <c:f>Hoja1!$O$3</c:f>
              <c:strCache>
                <c:ptCount val="1"/>
                <c:pt idx="0">
                  <c:v>Titularizadora Colombiana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multiLvlStrRef>
              <c:f>Hoja1!$H$4:$I$34</c:f>
              <c:multiLvlStrCache>
                <c:ptCount val="31"/>
                <c:lvl>
                  <c:pt idx="0">
                    <c:v>jul</c:v>
                  </c:pt>
                  <c:pt idx="1">
                    <c:v>ago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dic</c:v>
                  </c:pt>
                  <c:pt idx="6">
                    <c:v>ene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abr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ago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dic</c:v>
                  </c:pt>
                  <c:pt idx="18">
                    <c:v>ene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abr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ago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dic</c:v>
                  </c:pt>
                  <c:pt idx="30">
                    <c:v>ene</c:v>
                  </c:pt>
                </c:lvl>
                <c:lvl>
                  <c:pt idx="0">
                    <c:v>2021</c:v>
                  </c:pt>
                  <c:pt idx="6">
                    <c:v>2022</c:v>
                  </c:pt>
                  <c:pt idx="18">
                    <c:v>2023</c:v>
                  </c:pt>
                  <c:pt idx="30">
                    <c:v>2024</c:v>
                  </c:pt>
                </c:lvl>
              </c:multiLvlStrCache>
            </c:multiLvlStrRef>
          </c:cat>
          <c:val>
            <c:numRef>
              <c:f>Hoja1!$O$4:$O$34</c:f>
              <c:numCache>
                <c:formatCode>"$"\ #,##0</c:formatCode>
                <c:ptCount val="31"/>
                <c:pt idx="0">
                  <c:v>58.845984519905294</c:v>
                </c:pt>
                <c:pt idx="1">
                  <c:v>57.309065131735359</c:v>
                </c:pt>
                <c:pt idx="2">
                  <c:v>55.801653894717518</c:v>
                </c:pt>
                <c:pt idx="3">
                  <c:v>54.986691694072213</c:v>
                </c:pt>
                <c:pt idx="4">
                  <c:v>42.933171966763723</c:v>
                </c:pt>
                <c:pt idx="5">
                  <c:v>42.955077374332305</c:v>
                </c:pt>
                <c:pt idx="6">
                  <c:v>42.279726793025553</c:v>
                </c:pt>
                <c:pt idx="7">
                  <c:v>39.814705236757682</c:v>
                </c:pt>
                <c:pt idx="8">
                  <c:v>38.780025335649832</c:v>
                </c:pt>
                <c:pt idx="9">
                  <c:v>38.077530420127552</c:v>
                </c:pt>
                <c:pt idx="10">
                  <c:v>36.473349817046604</c:v>
                </c:pt>
                <c:pt idx="11">
                  <c:v>36.63886751648424</c:v>
                </c:pt>
                <c:pt idx="12">
                  <c:v>36.787003224606813</c:v>
                </c:pt>
                <c:pt idx="13">
                  <c:v>36.366136341483966</c:v>
                </c:pt>
                <c:pt idx="14">
                  <c:v>35.374261895962817</c:v>
                </c:pt>
                <c:pt idx="15">
                  <c:v>35.52016172325316</c:v>
                </c:pt>
                <c:pt idx="16">
                  <c:v>35.60794829538753</c:v>
                </c:pt>
                <c:pt idx="17">
                  <c:v>35.243893237591422</c:v>
                </c:pt>
                <c:pt idx="18">
                  <c:v>35.756051905719552</c:v>
                </c:pt>
                <c:pt idx="19">
                  <c:v>35.432688753939821</c:v>
                </c:pt>
                <c:pt idx="20">
                  <c:v>35.994095716923702</c:v>
                </c:pt>
                <c:pt idx="21">
                  <c:v>35.346491734256176</c:v>
                </c:pt>
                <c:pt idx="22">
                  <c:v>35.30023740951966</c:v>
                </c:pt>
                <c:pt idx="23">
                  <c:v>36.373413050069473</c:v>
                </c:pt>
                <c:pt idx="24">
                  <c:v>36.626337685343216</c:v>
                </c:pt>
                <c:pt idx="25">
                  <c:v>37.868314520305987</c:v>
                </c:pt>
                <c:pt idx="26">
                  <c:v>37.958803128815745</c:v>
                </c:pt>
                <c:pt idx="27">
                  <c:v>39.079254526039016</c:v>
                </c:pt>
                <c:pt idx="28">
                  <c:v>40.039545137226924</c:v>
                </c:pt>
                <c:pt idx="29">
                  <c:v>40.377997783762822</c:v>
                </c:pt>
                <c:pt idx="30">
                  <c:v>41.089040967024097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44-4644-9133-D6F428F5E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397759"/>
        <c:axId val="627195679"/>
      </c:lineChart>
      <c:catAx>
        <c:axId val="31452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1911231"/>
        <c:crosses val="autoZero"/>
        <c:auto val="1"/>
        <c:lblAlgn val="ctr"/>
        <c:lblOffset val="100"/>
        <c:noMultiLvlLbl val="0"/>
      </c:catAx>
      <c:valAx>
        <c:axId val="72191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\ #,##0.00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4523887"/>
        <c:crosses val="autoZero"/>
        <c:crossBetween val="between"/>
        <c:dispUnits>
          <c:builtInUnit val="thousands"/>
        </c:dispUnits>
      </c:valAx>
      <c:valAx>
        <c:axId val="627195679"/>
        <c:scaling>
          <c:orientation val="minMax"/>
          <c:max val="75"/>
          <c:min val="30"/>
        </c:scaling>
        <c:delete val="0"/>
        <c:axPos val="r"/>
        <c:numFmt formatCode="&quot;$&quot;\ #,##0.0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7397759"/>
        <c:crosses val="max"/>
        <c:crossBetween val="between"/>
        <c:dispUnits>
          <c:builtInUnit val="thousands"/>
        </c:dispUnits>
      </c:valAx>
      <c:catAx>
        <c:axId val="3273977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71956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'Emisiones Renta Fija'!$C$30</c:f>
              <c:strCache>
                <c:ptCount val="1"/>
                <c:pt idx="0">
                  <c:v>Total Issuances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'Emisiones Renta Fija'!$B$31:$B$48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'Emisiones Renta Fija'!$C$31:$C$48</c:f>
              <c:numCache>
                <c:formatCode>#,##0_);\(#,##0\)</c:formatCode>
                <c:ptCount val="18"/>
                <c:pt idx="0">
                  <c:v>1202.3030317466532</c:v>
                </c:pt>
                <c:pt idx="1">
                  <c:v>1312.5545515332281</c:v>
                </c:pt>
                <c:pt idx="2">
                  <c:v>1450.6241631178043</c:v>
                </c:pt>
                <c:pt idx="3">
                  <c:v>3421.6252911541878</c:v>
                </c:pt>
                <c:pt idx="4">
                  <c:v>3520.9027013323766</c:v>
                </c:pt>
                <c:pt idx="5">
                  <c:v>2256.3279778544174</c:v>
                </c:pt>
                <c:pt idx="6">
                  <c:v>2596.525375714381</c:v>
                </c:pt>
                <c:pt idx="7">
                  <c:v>2364.027379127414</c:v>
                </c:pt>
                <c:pt idx="8">
                  <c:v>2554.9258439430578</c:v>
                </c:pt>
                <c:pt idx="9">
                  <c:v>1509.5781007814589</c:v>
                </c:pt>
                <c:pt idx="10">
                  <c:v>2484.4873729683013</c:v>
                </c:pt>
                <c:pt idx="11">
                  <c:v>3124.5586961736944</c:v>
                </c:pt>
                <c:pt idx="12">
                  <c:v>2445.6951715619139</c:v>
                </c:pt>
                <c:pt idx="13">
                  <c:v>3486.70431325043</c:v>
                </c:pt>
                <c:pt idx="14">
                  <c:v>3300.8863504615515</c:v>
                </c:pt>
                <c:pt idx="15">
                  <c:v>2689.9435086403678</c:v>
                </c:pt>
                <c:pt idx="16">
                  <c:v>636.34940660905124</c:v>
                </c:pt>
                <c:pt idx="17">
                  <c:v>825.86360782334918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E-4DE2-B2B3-DB6CD741067F}"/>
            </c:ext>
          </c:extLst>
        </c:ser>
        <c:ser>
          <c:idx val="2"/>
          <c:order val="1"/>
          <c:tx>
            <c:strRef>
              <c:f>'Emisiones Renta Fija'!$D$30</c:f>
              <c:strCache>
                <c:ptCount val="1"/>
                <c:pt idx="0">
                  <c:v>TC Issuances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'Emisiones Renta Fija'!$B$31:$B$48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'Emisiones Renta Fija'!$D$31:$D$48</c:f>
              <c:numCache>
                <c:formatCode>#,##0_);\(#,##0\)</c:formatCode>
                <c:ptCount val="18"/>
                <c:pt idx="0">
                  <c:v>60.740420623159295</c:v>
                </c:pt>
                <c:pt idx="1">
                  <c:v>186.81507519391852</c:v>
                </c:pt>
                <c:pt idx="2">
                  <c:v>224.3312173435169</c:v>
                </c:pt>
                <c:pt idx="3">
                  <c:v>146.746814530742</c:v>
                </c:pt>
                <c:pt idx="4">
                  <c:v>980.26872106535654</c:v>
                </c:pt>
                <c:pt idx="5">
                  <c:v>200.59651516724037</c:v>
                </c:pt>
                <c:pt idx="6">
                  <c:v>252.40452099287623</c:v>
                </c:pt>
                <c:pt idx="7">
                  <c:v>92.641902042885818</c:v>
                </c:pt>
                <c:pt idx="8">
                  <c:v>225.86248845166378</c:v>
                </c:pt>
                <c:pt idx="9">
                  <c:v>165.88770338257791</c:v>
                </c:pt>
                <c:pt idx="10">
                  <c:v>232.75320843832469</c:v>
                </c:pt>
                <c:pt idx="11">
                  <c:v>370.82282002290106</c:v>
                </c:pt>
                <c:pt idx="12">
                  <c:v>214.37795514056222</c:v>
                </c:pt>
                <c:pt idx="13">
                  <c:v>376.69269260413074</c:v>
                </c:pt>
                <c:pt idx="14">
                  <c:v>18.335185037099301</c:v>
                </c:pt>
                <c:pt idx="15">
                  <c:v>139.26910728595811</c:v>
                </c:pt>
                <c:pt idx="16">
                  <c:v>36.849018370149068</c:v>
                </c:pt>
                <c:pt idx="17">
                  <c:v>43.386014730828066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2E-4DE2-B2B3-DB6CD7410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6162048"/>
        <c:axId val="146163584"/>
      </c:barChart>
      <c:lineChart>
        <c:grouping val="standard"/>
        <c:varyColors val="0"/>
        <c:ser>
          <c:idx val="3"/>
          <c:order val="2"/>
          <c:tx>
            <c:strRef>
              <c:f>'Emisiones Renta Fija'!$E$30</c:f>
              <c:strCache>
                <c:ptCount val="1"/>
                <c:pt idx="0">
                  <c:v>% (rigth)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'Emisiones Renta Fija'!$B$31:$B$48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'Emisiones Renta Fija'!$E$31:$E$48</c:f>
              <c:numCache>
                <c:formatCode>0.0%</c:formatCode>
                <c:ptCount val="18"/>
                <c:pt idx="0">
                  <c:v>5.0520059435364036E-2</c:v>
                </c:pt>
                <c:pt idx="1">
                  <c:v>0.14232937973945167</c:v>
                </c:pt>
                <c:pt idx="2">
                  <c:v>0.15464461646727656</c:v>
                </c:pt>
                <c:pt idx="3">
                  <c:v>4.2888043559334676E-2</c:v>
                </c:pt>
                <c:pt idx="4">
                  <c:v>0.27841403305305884</c:v>
                </c:pt>
                <c:pt idx="5">
                  <c:v>8.890397013912453E-2</c:v>
                </c:pt>
                <c:pt idx="6">
                  <c:v>9.7208570866915672E-2</c:v>
                </c:pt>
                <c:pt idx="7">
                  <c:v>3.9188167980136031E-2</c:v>
                </c:pt>
                <c:pt idx="8">
                  <c:v>8.8402756967335933E-2</c:v>
                </c:pt>
                <c:pt idx="9">
                  <c:v>0.10989010989010989</c:v>
                </c:pt>
                <c:pt idx="10">
                  <c:v>9.3682588597842842E-2</c:v>
                </c:pt>
                <c:pt idx="11">
                  <c:v>0.11868006207628848</c:v>
                </c:pt>
                <c:pt idx="12">
                  <c:v>8.7655222790357937E-2</c:v>
                </c:pt>
                <c:pt idx="13">
                  <c:v>0.10803689064558629</c:v>
                </c:pt>
                <c:pt idx="14">
                  <c:v>5.5546247554192699E-3</c:v>
                </c:pt>
                <c:pt idx="15">
                  <c:v>5.1773989616737973E-2</c:v>
                </c:pt>
                <c:pt idx="16">
                  <c:v>5.790689515451642E-2</c:v>
                </c:pt>
                <c:pt idx="17">
                  <c:v>5.2534116190416105E-2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2E-4DE2-B2B3-DB6CD7410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166912"/>
        <c:axId val="146165120"/>
      </c:lineChart>
      <c:catAx>
        <c:axId val="14616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146163584"/>
        <c:crosses val="autoZero"/>
        <c:auto val="1"/>
        <c:lblAlgn val="ctr"/>
        <c:lblOffset val="100"/>
        <c:noMultiLvlLbl val="0"/>
      </c:catAx>
      <c:valAx>
        <c:axId val="146163584"/>
        <c:scaling>
          <c:orientation val="minMax"/>
        </c:scaling>
        <c:delete val="0"/>
        <c:axPos val="l"/>
        <c:numFmt formatCode="#,##0_);\(#,##0\)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O"/>
          </a:p>
        </c:txPr>
        <c:crossAx val="146162048"/>
        <c:crosses val="autoZero"/>
        <c:crossBetween val="between"/>
      </c:valAx>
      <c:valAx>
        <c:axId val="14616512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O"/>
          </a:p>
        </c:txPr>
        <c:crossAx val="146166912"/>
        <c:crosses val="max"/>
        <c:crossBetween val="between"/>
      </c:valAx>
      <c:catAx>
        <c:axId val="146166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165120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Segoe UI" pitchFamily="34" charset="0"/>
          <a:ea typeface="Segoe UI" pitchFamily="34" charset="0"/>
          <a:cs typeface="Segoe UI" pitchFamily="34" charset="0"/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6293A-C926-4CF2-B63C-CC87B44DD567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</dgm:pt>
    <dgm:pt modelId="{DC9060FF-841B-449B-91C0-60251353C72A}">
      <dgm:prSet phldrT="[Texto]"/>
      <dgm:spPr>
        <a:solidFill>
          <a:srgbClr val="002060">
            <a:alpha val="50000"/>
          </a:srgbClr>
        </a:solidFill>
      </dgm:spPr>
      <dgm:t>
        <a:bodyPr/>
        <a:lstStyle/>
        <a:p>
          <a:r>
            <a:rPr lang="es-CO" b="1" dirty="0" err="1">
              <a:solidFill>
                <a:schemeClr val="bg1"/>
              </a:solidFill>
            </a:rPr>
            <a:t>Firm</a:t>
          </a:r>
          <a:r>
            <a:rPr lang="es-CO" b="1" dirty="0">
              <a:solidFill>
                <a:schemeClr val="bg1"/>
              </a:solidFill>
            </a:rPr>
            <a:t> Sale</a:t>
          </a:r>
        </a:p>
      </dgm:t>
    </dgm:pt>
    <dgm:pt modelId="{190213D4-443E-4B8B-A392-0C8EE5F30D73}" type="parTrans" cxnId="{22EE4429-8D6D-42E2-874F-043C4989062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A4D0D80B-F2FE-4496-B948-D3A252351D52}" type="sibTrans" cxnId="{22EE4429-8D6D-42E2-874F-043C4989062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2F072A4-8665-4ACB-A1A8-9D3E54468BA4}">
      <dgm:prSet phldrT="[Texto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s-CO" b="1" dirty="0">
              <a:solidFill>
                <a:schemeClr val="bg1"/>
              </a:solidFill>
            </a:rPr>
            <a:t>Remote </a:t>
          </a:r>
          <a:r>
            <a:rPr lang="es-CO" b="1" dirty="0" err="1">
              <a:solidFill>
                <a:schemeClr val="bg1"/>
              </a:solidFill>
            </a:rPr>
            <a:t>bankruptcy</a:t>
          </a:r>
          <a:endParaRPr lang="es-CO" b="1" dirty="0">
            <a:solidFill>
              <a:schemeClr val="bg1"/>
            </a:solidFill>
          </a:endParaRPr>
        </a:p>
      </dgm:t>
    </dgm:pt>
    <dgm:pt modelId="{3310659D-EB41-4762-8034-EF930BCBFE5D}" type="parTrans" cxnId="{0C4525F4-2DC3-4E83-9B6E-2CD30F00FED4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1FA5F3C8-2504-401E-BECF-8862326A0F4A}" type="sibTrans" cxnId="{0C4525F4-2DC3-4E83-9B6E-2CD30F00FED4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F24784B1-9B8E-4641-84D9-6BFB9C01BEB8}">
      <dgm:prSet phldrT="[Texto]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s-CO" b="1" dirty="0" err="1">
              <a:solidFill>
                <a:schemeClr val="bg1"/>
              </a:solidFill>
            </a:rPr>
            <a:t>Property</a:t>
          </a:r>
          <a:r>
            <a:rPr lang="es-CO" b="1" dirty="0">
              <a:solidFill>
                <a:schemeClr val="bg1"/>
              </a:solidFill>
            </a:rPr>
            <a:t> </a:t>
          </a:r>
          <a:r>
            <a:rPr lang="es-CO" b="1" dirty="0" err="1">
              <a:solidFill>
                <a:schemeClr val="bg1"/>
              </a:solidFill>
            </a:rPr>
            <a:t>Separation</a:t>
          </a:r>
          <a:endParaRPr lang="es-CO" b="1" dirty="0">
            <a:solidFill>
              <a:schemeClr val="bg1"/>
            </a:solidFill>
          </a:endParaRPr>
        </a:p>
      </dgm:t>
    </dgm:pt>
    <dgm:pt modelId="{3A79AAF5-E636-4908-876F-E01472B350AE}" type="parTrans" cxnId="{DBB6280E-34E0-4196-95FA-EF8D1F21E948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5D1A147F-AE02-4583-856F-E6F7181B9967}" type="sibTrans" cxnId="{DBB6280E-34E0-4196-95FA-EF8D1F21E948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1E1C4391-68C7-42B2-84AB-04CAD37CB801}" type="pres">
      <dgm:prSet presAssocID="{0286293A-C926-4CF2-B63C-CC87B44DD567}" presName="compositeShape" presStyleCnt="0">
        <dgm:presLayoutVars>
          <dgm:chMax val="7"/>
          <dgm:dir/>
          <dgm:resizeHandles val="exact"/>
        </dgm:presLayoutVars>
      </dgm:prSet>
      <dgm:spPr/>
    </dgm:pt>
    <dgm:pt modelId="{7621508F-6933-432E-8EC7-EBE8D6E40293}" type="pres">
      <dgm:prSet presAssocID="{DC9060FF-841B-449B-91C0-60251353C72A}" presName="circ1" presStyleLbl="vennNode1" presStyleIdx="0" presStyleCnt="3"/>
      <dgm:spPr/>
    </dgm:pt>
    <dgm:pt modelId="{9DE144D8-8781-46DA-8DEF-DD34FB1FA168}" type="pres">
      <dgm:prSet presAssocID="{DC9060FF-841B-449B-91C0-60251353C72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BE3DEDA-3DC2-4839-87B5-CDCFDFE6E6B3}" type="pres">
      <dgm:prSet presAssocID="{82F072A4-8665-4ACB-A1A8-9D3E54468BA4}" presName="circ2" presStyleLbl="vennNode1" presStyleIdx="1" presStyleCnt="3"/>
      <dgm:spPr/>
    </dgm:pt>
    <dgm:pt modelId="{FE988596-865C-4B74-8FA5-B618B2CB3A96}" type="pres">
      <dgm:prSet presAssocID="{82F072A4-8665-4ACB-A1A8-9D3E54468B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E47F5FC-17E6-4247-AC09-99BBAE641634}" type="pres">
      <dgm:prSet presAssocID="{F24784B1-9B8E-4641-84D9-6BFB9C01BEB8}" presName="circ3" presStyleLbl="vennNode1" presStyleIdx="2" presStyleCnt="3"/>
      <dgm:spPr/>
    </dgm:pt>
    <dgm:pt modelId="{CC742D1C-2064-41AF-91E0-0EC3B8766F17}" type="pres">
      <dgm:prSet presAssocID="{F24784B1-9B8E-4641-84D9-6BFB9C01BEB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EED0606-C3A3-413A-A07B-1CF8CB5814DE}" type="presOf" srcId="{0286293A-C926-4CF2-B63C-CC87B44DD567}" destId="{1E1C4391-68C7-42B2-84AB-04CAD37CB801}" srcOrd="0" destOrd="0" presId="urn:microsoft.com/office/officeart/2005/8/layout/venn1"/>
    <dgm:cxn modelId="{DBB6280E-34E0-4196-95FA-EF8D1F21E948}" srcId="{0286293A-C926-4CF2-B63C-CC87B44DD567}" destId="{F24784B1-9B8E-4641-84D9-6BFB9C01BEB8}" srcOrd="2" destOrd="0" parTransId="{3A79AAF5-E636-4908-876F-E01472B350AE}" sibTransId="{5D1A147F-AE02-4583-856F-E6F7181B9967}"/>
    <dgm:cxn modelId="{22EE4429-8D6D-42E2-874F-043C4989062D}" srcId="{0286293A-C926-4CF2-B63C-CC87B44DD567}" destId="{DC9060FF-841B-449B-91C0-60251353C72A}" srcOrd="0" destOrd="0" parTransId="{190213D4-443E-4B8B-A392-0C8EE5F30D73}" sibTransId="{A4D0D80B-F2FE-4496-B948-D3A252351D52}"/>
    <dgm:cxn modelId="{796E9A3C-3DF8-45B7-909E-49474DFE9849}" type="presOf" srcId="{DC9060FF-841B-449B-91C0-60251353C72A}" destId="{9DE144D8-8781-46DA-8DEF-DD34FB1FA168}" srcOrd="1" destOrd="0" presId="urn:microsoft.com/office/officeart/2005/8/layout/venn1"/>
    <dgm:cxn modelId="{D1539661-2869-48B3-AB2F-64A9745579CD}" type="presOf" srcId="{F24784B1-9B8E-4641-84D9-6BFB9C01BEB8}" destId="{CC742D1C-2064-41AF-91E0-0EC3B8766F17}" srcOrd="1" destOrd="0" presId="urn:microsoft.com/office/officeart/2005/8/layout/venn1"/>
    <dgm:cxn modelId="{B949117D-1C79-4EC5-80C7-1AA82B95931A}" type="presOf" srcId="{82F072A4-8665-4ACB-A1A8-9D3E54468BA4}" destId="{FE988596-865C-4B74-8FA5-B618B2CB3A96}" srcOrd="1" destOrd="0" presId="urn:microsoft.com/office/officeart/2005/8/layout/venn1"/>
    <dgm:cxn modelId="{EDCDC1A3-654A-4D58-A2AD-5E2BEF239404}" type="presOf" srcId="{F24784B1-9B8E-4641-84D9-6BFB9C01BEB8}" destId="{3E47F5FC-17E6-4247-AC09-99BBAE641634}" srcOrd="0" destOrd="0" presId="urn:microsoft.com/office/officeart/2005/8/layout/venn1"/>
    <dgm:cxn modelId="{A2DB76C4-798A-4F41-8D98-4C9B9CDD36C9}" type="presOf" srcId="{DC9060FF-841B-449B-91C0-60251353C72A}" destId="{7621508F-6933-432E-8EC7-EBE8D6E40293}" srcOrd="0" destOrd="0" presId="urn:microsoft.com/office/officeart/2005/8/layout/venn1"/>
    <dgm:cxn modelId="{465DA2C9-5833-4B86-83DC-0DA8ADCE44A3}" type="presOf" srcId="{82F072A4-8665-4ACB-A1A8-9D3E54468BA4}" destId="{5BE3DEDA-3DC2-4839-87B5-CDCFDFE6E6B3}" srcOrd="0" destOrd="0" presId="urn:microsoft.com/office/officeart/2005/8/layout/venn1"/>
    <dgm:cxn modelId="{0C4525F4-2DC3-4E83-9B6E-2CD30F00FED4}" srcId="{0286293A-C926-4CF2-B63C-CC87B44DD567}" destId="{82F072A4-8665-4ACB-A1A8-9D3E54468BA4}" srcOrd="1" destOrd="0" parTransId="{3310659D-EB41-4762-8034-EF930BCBFE5D}" sibTransId="{1FA5F3C8-2504-401E-BECF-8862326A0F4A}"/>
    <dgm:cxn modelId="{A5750F4A-C2A8-4184-9ABE-69A34EED842A}" type="presParOf" srcId="{1E1C4391-68C7-42B2-84AB-04CAD37CB801}" destId="{7621508F-6933-432E-8EC7-EBE8D6E40293}" srcOrd="0" destOrd="0" presId="urn:microsoft.com/office/officeart/2005/8/layout/venn1"/>
    <dgm:cxn modelId="{267F8047-30EB-4688-820F-67BCCDB66D37}" type="presParOf" srcId="{1E1C4391-68C7-42B2-84AB-04CAD37CB801}" destId="{9DE144D8-8781-46DA-8DEF-DD34FB1FA168}" srcOrd="1" destOrd="0" presId="urn:microsoft.com/office/officeart/2005/8/layout/venn1"/>
    <dgm:cxn modelId="{9823629C-6AFD-4EEF-AE8B-9ED0180FBA1C}" type="presParOf" srcId="{1E1C4391-68C7-42B2-84AB-04CAD37CB801}" destId="{5BE3DEDA-3DC2-4839-87B5-CDCFDFE6E6B3}" srcOrd="2" destOrd="0" presId="urn:microsoft.com/office/officeart/2005/8/layout/venn1"/>
    <dgm:cxn modelId="{85EB5D52-B251-4459-8759-B5233ECF2713}" type="presParOf" srcId="{1E1C4391-68C7-42B2-84AB-04CAD37CB801}" destId="{FE988596-865C-4B74-8FA5-B618B2CB3A96}" srcOrd="3" destOrd="0" presId="urn:microsoft.com/office/officeart/2005/8/layout/venn1"/>
    <dgm:cxn modelId="{33C220CC-C406-4E10-9052-6C38B94213CF}" type="presParOf" srcId="{1E1C4391-68C7-42B2-84AB-04CAD37CB801}" destId="{3E47F5FC-17E6-4247-AC09-99BBAE641634}" srcOrd="4" destOrd="0" presId="urn:microsoft.com/office/officeart/2005/8/layout/venn1"/>
    <dgm:cxn modelId="{860E7EAF-99E3-46C1-BE56-13A11AE92D1F}" type="presParOf" srcId="{1E1C4391-68C7-42B2-84AB-04CAD37CB801}" destId="{CC742D1C-2064-41AF-91E0-0EC3B8766F1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1508F-6933-432E-8EC7-EBE8D6E40293}">
      <dsp:nvSpPr>
        <dsp:cNvPr id="0" name=""/>
        <dsp:cNvSpPr/>
      </dsp:nvSpPr>
      <dsp:spPr>
        <a:xfrm>
          <a:off x="1797127" y="35814"/>
          <a:ext cx="1719112" cy="1719112"/>
        </a:xfrm>
        <a:prstGeom prst="ellipse">
          <a:avLst/>
        </a:prstGeom>
        <a:solidFill>
          <a:srgbClr val="00206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 err="1">
              <a:solidFill>
                <a:schemeClr val="bg1"/>
              </a:solidFill>
            </a:rPr>
            <a:t>Firm</a:t>
          </a:r>
          <a:r>
            <a:rPr lang="es-CO" sz="1700" b="1" kern="1200" dirty="0">
              <a:solidFill>
                <a:schemeClr val="bg1"/>
              </a:solidFill>
            </a:rPr>
            <a:t> Sale</a:t>
          </a:r>
        </a:p>
      </dsp:txBody>
      <dsp:txXfrm>
        <a:off x="2026342" y="336659"/>
        <a:ext cx="1260682" cy="773600"/>
      </dsp:txXfrm>
    </dsp:sp>
    <dsp:sp modelId="{5BE3DEDA-3DC2-4839-87B5-CDCFDFE6E6B3}">
      <dsp:nvSpPr>
        <dsp:cNvPr id="0" name=""/>
        <dsp:cNvSpPr/>
      </dsp:nvSpPr>
      <dsp:spPr>
        <a:xfrm>
          <a:off x="2417440" y="1110260"/>
          <a:ext cx="1719112" cy="1719112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solidFill>
                <a:schemeClr val="bg1"/>
              </a:solidFill>
            </a:rPr>
            <a:t>Remote </a:t>
          </a:r>
          <a:r>
            <a:rPr lang="es-CO" sz="1700" b="1" kern="1200" dirty="0" err="1">
              <a:solidFill>
                <a:schemeClr val="bg1"/>
              </a:solidFill>
            </a:rPr>
            <a:t>bankruptcy</a:t>
          </a:r>
          <a:endParaRPr lang="es-CO" sz="1700" b="1" kern="1200" dirty="0">
            <a:solidFill>
              <a:schemeClr val="bg1"/>
            </a:solidFill>
          </a:endParaRPr>
        </a:p>
      </dsp:txBody>
      <dsp:txXfrm>
        <a:off x="2943202" y="1554364"/>
        <a:ext cx="1031467" cy="945512"/>
      </dsp:txXfrm>
    </dsp:sp>
    <dsp:sp modelId="{3E47F5FC-17E6-4247-AC09-99BBAE641634}">
      <dsp:nvSpPr>
        <dsp:cNvPr id="0" name=""/>
        <dsp:cNvSpPr/>
      </dsp:nvSpPr>
      <dsp:spPr>
        <a:xfrm>
          <a:off x="1176813" y="1110260"/>
          <a:ext cx="1719112" cy="1719112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 err="1">
              <a:solidFill>
                <a:schemeClr val="bg1"/>
              </a:solidFill>
            </a:rPr>
            <a:t>Property</a:t>
          </a:r>
          <a:r>
            <a:rPr lang="es-CO" sz="1700" b="1" kern="1200" dirty="0">
              <a:solidFill>
                <a:schemeClr val="bg1"/>
              </a:solidFill>
            </a:rPr>
            <a:t> </a:t>
          </a:r>
          <a:r>
            <a:rPr lang="es-CO" sz="1700" b="1" kern="1200" dirty="0" err="1">
              <a:solidFill>
                <a:schemeClr val="bg1"/>
              </a:solidFill>
            </a:rPr>
            <a:t>Separation</a:t>
          </a:r>
          <a:endParaRPr lang="es-CO" sz="1700" b="1" kern="1200" dirty="0">
            <a:solidFill>
              <a:schemeClr val="bg1"/>
            </a:solidFill>
          </a:endParaRPr>
        </a:p>
      </dsp:txBody>
      <dsp:txXfrm>
        <a:off x="1338697" y="1554364"/>
        <a:ext cx="1031467" cy="945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0.34093</cdr:x>
      <cdr:y>0.45247</cdr:y>
    </cdr:from>
    <cdr:to>
      <cdr:x>0.59592</cdr:x>
      <cdr:y>0.54753</cdr:y>
    </cdr:to>
    <cdr:sp macro="" textlink="">
      <cdr:nvSpPr>
        <cdr:cNvPr id="2" name="CuadroTexto 35">
          <a:extLst xmlns:a="http://schemas.openxmlformats.org/drawingml/2006/main">
            <a:ext uri="{FF2B5EF4-FFF2-40B4-BE49-F238E27FC236}">
              <a16:creationId xmlns:a16="http://schemas.microsoft.com/office/drawing/2014/main" id="{96BDF1AF-5DD0-B072-3EFD-BBA15ED1D8C5}"/>
            </a:ext>
          </a:extLst>
        </cdr:cNvPr>
        <cdr:cNvSpPr txBox="1"/>
      </cdr:nvSpPr>
      <cdr:spPr>
        <a:xfrm xmlns:a="http://schemas.openxmlformats.org/drawingml/2006/main">
          <a:off x="1600317" y="1245329"/>
          <a:ext cx="119688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400" fontAlgn="base" hangingPunct="1">
            <a:spcBef>
              <a:spcPct val="0"/>
            </a:spcBef>
            <a:spcAft>
              <a:spcPct val="0"/>
            </a:spcAft>
            <a:defRPr/>
          </a:pPr>
          <a:r>
            <a:rPr lang="en-US" sz="1100" b="1" dirty="0">
              <a:solidFill>
                <a:srgbClr val="00194C"/>
              </a:solidFill>
              <a:latin typeface="Segoe UI" panose="020B0502040204020203" pitchFamily="34" charset="0"/>
              <a:cs typeface="Segoe UI" panose="020B0502040204020203" pitchFamily="34" charset="0"/>
            </a:rPr>
            <a:t>Shareholders</a:t>
          </a:r>
          <a:endParaRPr lang="en-US" sz="1100" b="1" kern="1200" dirty="0">
            <a:solidFill>
              <a:srgbClr val="00194C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4F2C2-F2AB-42A2-861C-1ED449D1FAE9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7D969-4EE4-418A-B3B0-5255EFE3B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786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782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50F90-3449-D47F-5E1B-FC4A30B79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CC37D5C-09E2-0FF2-3827-DE6A38CBE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63A2A30-BDAF-DDE6-3721-2ED5591C3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714C4D-3A40-2487-9BC0-89960DE7F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637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511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4468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9924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9686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1249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8356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7045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489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91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4134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887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58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052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292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3431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0625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9156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870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03BCC-2BE0-4DA0-94C2-E4723D251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EB5EF3-CA29-456F-9EB4-F0C5A4E2B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01134E-148E-46CC-A312-C500ED8E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ED8930-599D-4C64-92A2-65E460A9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8148FF-EE6A-4B55-AAC8-26455A23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862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FEFBE-95F5-4985-AE73-6E66AFC8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5528B2-10D0-4189-9191-1EF8582A7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02872F-D776-4048-A67F-208FA851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B0504B-1EB1-4843-A966-9EBF5363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57EA6B-A36F-41C9-8F1B-D1CFF45D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452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21365C-52D0-4DEE-BDD3-EDABE48F1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8C9A99-071C-4574-B2D1-34A835D49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FE18B9-B00A-419F-985A-794907CC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8375B-E07E-491C-BE69-408C0B30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5475C5-50EF-487B-974F-4EBC5611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134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C1AEE-5C82-42EA-BF58-65CD9FD4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D8A32D-8615-4591-8771-88EC451F7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43C7B7-E391-49B7-B62A-3671ECC6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125261-DCBA-4C19-9BA9-2B1426EA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BA36EF-FB9C-4A3D-ADF1-03F8A093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627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BFC80-AA10-408E-8D8E-C0C4F325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B851A3-BC25-4BA1-B008-C2BDA1FBF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F42CA4-6873-4A50-BACD-2980A2C4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66187-6DF1-4855-B110-C6DF52F0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C6CA64-F270-4A72-A910-86E14D59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174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412A1-715E-4E97-8CA3-B662A4B9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7FD7E8-BD51-4CDE-9AD1-0B0DA64AC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E95CF4-6E90-4492-9E7D-D95583D3E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9C0CF-6BEC-401C-91CF-572E463E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C12628-04B1-4179-A7B6-AC5B3C37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36E331-7A7F-4F88-A093-7F5CD442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978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C31CB-5803-4E24-A3B1-DF97DAA3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4543D-CE51-4CFE-BCF8-9AFD34A91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DA8E2E-E8BB-4A7B-835B-EE0894DE7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7CCF2C-19A6-4597-82EB-34E186454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425AFF-7AC4-4BFF-B731-FAA5E321A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63AF7B-D110-4447-885C-AA77846A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CFE3AE-946B-46FF-87C2-F5224214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0A4ACE-F3F4-4EBF-A64D-C6975902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303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AFBCF-D720-4C9F-A62E-E38EF931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029A7C-D534-43DA-91BF-F5F34931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885619-9A4F-44E0-8809-7F98B2DB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F3BB7A-23EC-4E41-AA51-F204CC93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474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DFAA35-18EB-44EE-9D84-C47EE0EA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1E610A-1E64-4508-B06D-99AA153C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8C074E-AC4E-4EF9-9297-4F5A88C9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222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27ED5-AFF5-4163-B45C-C5EA54CE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894C87-8DC1-4F25-87CF-F310A872E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02AA27-7DE3-4578-909F-BCA7B309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FC043E-8496-4A7C-B09A-3C3B9380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74E2F2-46C0-48DE-AE1C-74CDD1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B290C9-4336-4620-B7EA-67AD2DAF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433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052C8-D57B-4515-93E2-EDDA16FB9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C0990D-4653-4003-95AF-61DA9393D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DD8CD2-B110-4B2D-973F-FC0AD9205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8323B8-902F-4387-BA98-418539A3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C0DF58-6B77-4051-A008-3EA75289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2B85C4-5457-4058-85DA-80AB7AFB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506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A253A1-C5E1-42F4-A358-BC2D9A3B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820146-9432-4190-95A0-BFC8AE376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B22C44-AF59-439A-B53D-C495E163E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01EBB-1B23-4BB0-AFB6-BA3B5155F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F02AFD-010B-42CF-A9C4-1DB41F25B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11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4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4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13" Type="http://schemas.openxmlformats.org/officeDocument/2006/relationships/image" Target="../media/image98.png"/><Relationship Id="rId18" Type="http://schemas.openxmlformats.org/officeDocument/2006/relationships/image" Target="../media/image103.svg"/><Relationship Id="rId3" Type="http://schemas.openxmlformats.org/officeDocument/2006/relationships/image" Target="../media/image4.png"/><Relationship Id="rId21" Type="http://schemas.openxmlformats.org/officeDocument/2006/relationships/image" Target="../media/image106.svg"/><Relationship Id="rId7" Type="http://schemas.openxmlformats.org/officeDocument/2006/relationships/image" Target="../media/image92.png"/><Relationship Id="rId12" Type="http://schemas.openxmlformats.org/officeDocument/2006/relationships/image" Target="../media/image97.sv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1.sv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sv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23" Type="http://schemas.openxmlformats.org/officeDocument/2006/relationships/image" Target="../media/image108.jpeg"/><Relationship Id="rId10" Type="http://schemas.openxmlformats.org/officeDocument/2006/relationships/image" Target="../media/image95.svg"/><Relationship Id="rId19" Type="http://schemas.openxmlformats.org/officeDocument/2006/relationships/image" Target="../media/image104.jpe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svg"/><Relationship Id="rId22" Type="http://schemas.openxmlformats.org/officeDocument/2006/relationships/image" Target="../media/image10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osorio@titularizadora.com" TargetMode="External"/><Relationship Id="rId5" Type="http://schemas.openxmlformats.org/officeDocument/2006/relationships/hyperlink" Target="mailto:smoreno@titularizadora.com" TargetMode="External"/><Relationship Id="rId4" Type="http://schemas.openxmlformats.org/officeDocument/2006/relationships/hyperlink" Target="mailto:asalcedo@titularizadora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1.emf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5.jp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4.png"/><Relationship Id="rId21" Type="http://schemas.openxmlformats.org/officeDocument/2006/relationships/image" Target="../media/image54.pn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9.jpe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jpe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9A16D6-0BC2-45EB-BF22-B5E832876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"/>
          <a:stretch/>
        </p:blipFill>
        <p:spPr>
          <a:xfrm>
            <a:off x="385011" y="0"/>
            <a:ext cx="1180698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2B0777-29CF-48E6-A9DD-7DB99758F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81" y="5310042"/>
            <a:ext cx="2348817" cy="13234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AB1B34-F376-4011-91E9-A02D6BFC4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8959" y="917269"/>
            <a:ext cx="12073689" cy="175432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D0DBFE-C17C-4EE5-8584-383D4EAF70A3}"/>
              </a:ext>
            </a:extLst>
          </p:cNvPr>
          <p:cNvSpPr txBox="1"/>
          <p:nvPr/>
        </p:nvSpPr>
        <p:spPr>
          <a:xfrm>
            <a:off x="1596103" y="1419904"/>
            <a:ext cx="416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chemeClr val="bg1"/>
                </a:solidFill>
              </a:rPr>
              <a:t>Corporate</a:t>
            </a:r>
            <a:r>
              <a:rPr lang="es-CO" sz="3200" b="1" dirty="0">
                <a:solidFill>
                  <a:schemeClr val="bg1"/>
                </a:solidFill>
              </a:rPr>
              <a:t> </a:t>
            </a:r>
            <a:r>
              <a:rPr lang="es-CO" sz="3200" b="1" dirty="0" err="1">
                <a:solidFill>
                  <a:schemeClr val="bg1"/>
                </a:solidFill>
              </a:rPr>
              <a:t>Presentation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E4DB86-77CE-45E0-9983-81681F402431}"/>
              </a:ext>
            </a:extLst>
          </p:cNvPr>
          <p:cNvSpPr txBox="1"/>
          <p:nvPr/>
        </p:nvSpPr>
        <p:spPr>
          <a:xfrm>
            <a:off x="2028650" y="2127522"/>
            <a:ext cx="250525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800" b="1" dirty="0" err="1">
                <a:solidFill>
                  <a:schemeClr val="bg1">
                    <a:lumMod val="50000"/>
                  </a:schemeClr>
                </a:solidFill>
              </a:rPr>
              <a:t>February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 2024</a:t>
            </a:r>
            <a:endParaRPr lang="es-CO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8143D-B1AF-EA87-41CD-F3C794198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CF0282-5EA5-ED45-B60E-26677B9C0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2" name="5 CuadroTexto">
            <a:extLst>
              <a:ext uri="{FF2B5EF4-FFF2-40B4-BE49-F238E27FC236}">
                <a16:creationId xmlns:a16="http://schemas.microsoft.com/office/drawing/2014/main" id="{F3AED9E2-FF83-C019-3B0C-A50E006237A5}"/>
              </a:ext>
            </a:extLst>
          </p:cNvPr>
          <p:cNvSpPr txBox="1"/>
          <p:nvPr/>
        </p:nvSpPr>
        <p:spPr>
          <a:xfrm>
            <a:off x="7163275" y="348230"/>
            <a:ext cx="5028725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Main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Strenghts</a:t>
            </a:r>
            <a:endParaRPr lang="es-CO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59E77F0-1959-346B-CF40-5851DD6EE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800" y="6279677"/>
            <a:ext cx="1729900" cy="4883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05A911-09CC-9B59-54A7-2D43D28F0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34" y="2169928"/>
            <a:ext cx="11260022" cy="327394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42D4B94-F7E7-4411-8450-E3FE1F4DC85D}"/>
              </a:ext>
            </a:extLst>
          </p:cNvPr>
          <p:cNvSpPr/>
          <p:nvPr/>
        </p:nvSpPr>
        <p:spPr>
          <a:xfrm>
            <a:off x="11342670" y="5311739"/>
            <a:ext cx="215757" cy="2671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07C92AF-45AF-8D47-44BD-293AE1147AF3}"/>
              </a:ext>
            </a:extLst>
          </p:cNvPr>
          <p:cNvSpPr/>
          <p:nvPr/>
        </p:nvSpPr>
        <p:spPr>
          <a:xfrm>
            <a:off x="1359568" y="3982453"/>
            <a:ext cx="1106906" cy="18047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33B71A-3D0A-1A2C-D368-8E03B96E4422}"/>
              </a:ext>
            </a:extLst>
          </p:cNvPr>
          <p:cNvSpPr txBox="1"/>
          <p:nvPr/>
        </p:nvSpPr>
        <p:spPr>
          <a:xfrm>
            <a:off x="1379232" y="3928632"/>
            <a:ext cx="12066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originador</a:t>
            </a:r>
            <a:endParaRPr lang="es-CO" sz="15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BB5F2C2-50E4-9943-0B40-28BE8CC552C9}"/>
              </a:ext>
            </a:extLst>
          </p:cNvPr>
          <p:cNvSpPr txBox="1"/>
          <p:nvPr/>
        </p:nvSpPr>
        <p:spPr>
          <a:xfrm>
            <a:off x="1231688" y="2283405"/>
            <a:ext cx="4864312" cy="32624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Leader in the securitization market, with 23 years of experience, 74 issuances, and over $6.70 billion issued.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Turnkey process: No intermediaries required. All activities are carried out by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Titularizadora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Colombiana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Originator’s cost coverage: The originator does not incur initial, fixed, variable, or commission expenses. These costs are borne by the SPV.</a:t>
            </a:r>
          </a:p>
          <a:p>
            <a:endParaRPr lang="en-US" sz="105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The SPV is not subject to tax liability (no income tax, VAT exemption, and Financial Transactions Tax).</a:t>
            </a:r>
            <a:endParaRPr lang="es-CO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57F2276-5F3A-ADEC-0FBA-6D33EE93FEE6}"/>
              </a:ext>
            </a:extLst>
          </p:cNvPr>
          <p:cNvSpPr txBox="1"/>
          <p:nvPr/>
        </p:nvSpPr>
        <p:spPr>
          <a:xfrm>
            <a:off x="7627398" y="2177139"/>
            <a:ext cx="4450302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noProof="1">
                <a:solidFill>
                  <a:schemeClr val="tx2">
                    <a:lumMod val="50000"/>
                  </a:schemeClr>
                </a:solidFill>
              </a:rPr>
              <a:t>Automatic registration and approval of mortgage issuances with the SFC (approval within 3 to 5 days).</a:t>
            </a:r>
          </a:p>
          <a:p>
            <a:endParaRPr lang="en-US" sz="1400" noProof="1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noProof="1">
                <a:solidFill>
                  <a:schemeClr val="tx2">
                    <a:lumMod val="50000"/>
                  </a:schemeClr>
                </a:solidFill>
              </a:rPr>
              <a:t>Consolidated relationship with institutional investors interested in this asset class.</a:t>
            </a:r>
          </a:p>
          <a:p>
            <a:endParaRPr lang="en-US" sz="1600" noProof="1">
              <a:solidFill>
                <a:schemeClr val="tx2">
                  <a:lumMod val="50000"/>
                </a:schemeClr>
              </a:solidFill>
            </a:endParaRPr>
          </a:p>
          <a:p>
            <a:endParaRPr lang="en-US" sz="1600" noProof="1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noProof="1">
                <a:solidFill>
                  <a:schemeClr val="tx2">
                    <a:lumMod val="50000"/>
                  </a:schemeClr>
                </a:solidFill>
              </a:rPr>
              <a:t>Expert, specialized, and highly qualified team.</a:t>
            </a:r>
          </a:p>
          <a:p>
            <a:endParaRPr lang="en-US" sz="1600" noProof="1">
              <a:solidFill>
                <a:schemeClr val="tx2">
                  <a:lumMod val="50000"/>
                </a:schemeClr>
              </a:solidFill>
            </a:endParaRPr>
          </a:p>
          <a:p>
            <a:endParaRPr lang="en-US" noProof="1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noProof="1">
                <a:solidFill>
                  <a:schemeClr val="tx2">
                    <a:lumMod val="50000"/>
                  </a:schemeClr>
                </a:solidFill>
              </a:rPr>
              <a:t>We share best market practices in portfolio origination and management.</a:t>
            </a:r>
            <a:endParaRPr lang="es-CO" sz="1600" noProof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7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8109585" y="340443"/>
            <a:ext cx="2996565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Contribution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35 CuadroTexto">
            <a:extLst>
              <a:ext uri="{FF2B5EF4-FFF2-40B4-BE49-F238E27FC236}">
                <a16:creationId xmlns:a16="http://schemas.microsoft.com/office/drawing/2014/main" id="{4FB3192E-7817-F829-BA25-AFC9C39F1B9C}"/>
              </a:ext>
            </a:extLst>
          </p:cNvPr>
          <p:cNvSpPr txBox="1"/>
          <p:nvPr/>
        </p:nvSpPr>
        <p:spPr>
          <a:xfrm>
            <a:off x="1788088" y="6581001"/>
            <a:ext cx="6909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Source</a:t>
            </a:r>
            <a:r>
              <a:rPr lang="es-E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: Superintendencia Financiera de Colombia and Banco de la República *</a:t>
            </a:r>
            <a:r>
              <a:rPr lang="es-E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Value</a:t>
            </a:r>
            <a:r>
              <a:rPr lang="es-E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Year</a:t>
            </a:r>
            <a:r>
              <a:rPr lang="es-E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to</a:t>
            </a:r>
            <a:r>
              <a:rPr lang="es-E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date</a:t>
            </a:r>
            <a:endParaRPr lang="es-CO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11 CuadroTexto">
            <a:extLst>
              <a:ext uri="{FF2B5EF4-FFF2-40B4-BE49-F238E27FC236}">
                <a16:creationId xmlns:a16="http://schemas.microsoft.com/office/drawing/2014/main" id="{CF4DC322-2243-DD68-2515-EA08B3FCD808}"/>
              </a:ext>
            </a:extLst>
          </p:cNvPr>
          <p:cNvSpPr txBox="1"/>
          <p:nvPr/>
        </p:nvSpPr>
        <p:spPr>
          <a:xfrm>
            <a:off x="1788088" y="1090593"/>
            <a:ext cx="854346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x-none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Our products contributed to the development of fixed-rate loans and lower costs in the housing finance sector.</a:t>
            </a:r>
          </a:p>
        </p:txBody>
      </p:sp>
      <p:sp>
        <p:nvSpPr>
          <p:cNvPr id="4" name="12 CuadroTexto">
            <a:extLst>
              <a:ext uri="{FF2B5EF4-FFF2-40B4-BE49-F238E27FC236}">
                <a16:creationId xmlns:a16="http://schemas.microsoft.com/office/drawing/2014/main" id="{ACC0BDFC-2424-136F-D524-59FFF31A6858}"/>
              </a:ext>
            </a:extLst>
          </p:cNvPr>
          <p:cNvSpPr txBox="1"/>
          <p:nvPr/>
        </p:nvSpPr>
        <p:spPr>
          <a:xfrm>
            <a:off x="4300820" y="1582442"/>
            <a:ext cx="3725808" cy="584775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Average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Mortgage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Interest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Rate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(%)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D055524-B20B-7760-9629-2342C1A1B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481883"/>
              </p:ext>
            </p:extLst>
          </p:nvPr>
        </p:nvGraphicFramePr>
        <p:xfrm>
          <a:off x="3162300" y="2190572"/>
          <a:ext cx="5867400" cy="409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162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8100060" y="334136"/>
            <a:ext cx="3034665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Contribution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1 CuadroTexto">
            <a:extLst>
              <a:ext uri="{FF2B5EF4-FFF2-40B4-BE49-F238E27FC236}">
                <a16:creationId xmlns:a16="http://schemas.microsoft.com/office/drawing/2014/main" id="{A11870D7-05A0-40D3-5F1A-AA333E7D1F75}"/>
              </a:ext>
            </a:extLst>
          </p:cNvPr>
          <p:cNvSpPr txBox="1"/>
          <p:nvPr/>
        </p:nvSpPr>
        <p:spPr>
          <a:xfrm>
            <a:off x="1401524" y="1012029"/>
            <a:ext cx="854346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x-none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Our products contributed to the development of fixed-rate loans and lower costs in the housing finance sector.</a:t>
            </a:r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3A90BA81-6EA8-E6F1-D727-76DD0EC7B8AC}"/>
              </a:ext>
            </a:extLst>
          </p:cNvPr>
          <p:cNvSpPr txBox="1"/>
          <p:nvPr/>
        </p:nvSpPr>
        <p:spPr>
          <a:xfrm>
            <a:off x="1755525" y="1752262"/>
            <a:ext cx="3446255" cy="584775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Mortgage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Loans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Outstanding</a:t>
            </a:r>
            <a:endParaRPr lang="es-CO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(USD$ </a:t>
            </a:r>
            <a:r>
              <a:rPr lang="es-CO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billions</a:t>
            </a:r>
            <a:r>
              <a:rPr 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  <p:sp>
        <p:nvSpPr>
          <p:cNvPr id="4" name="9 CuadroTexto">
            <a:extLst>
              <a:ext uri="{FF2B5EF4-FFF2-40B4-BE49-F238E27FC236}">
                <a16:creationId xmlns:a16="http://schemas.microsoft.com/office/drawing/2014/main" id="{F1B929D6-D935-6FFB-2084-76C817B71617}"/>
              </a:ext>
            </a:extLst>
          </p:cNvPr>
          <p:cNvSpPr txBox="1"/>
          <p:nvPr/>
        </p:nvSpPr>
        <p:spPr>
          <a:xfrm>
            <a:off x="6790916" y="1778503"/>
            <a:ext cx="4135895" cy="584775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Non-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perfoming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Loans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(&gt;4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months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b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(USD$ </a:t>
            </a:r>
            <a:r>
              <a:rPr lang="es-CO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billions</a:t>
            </a:r>
            <a:r>
              <a:rPr 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  <p:graphicFrame>
        <p:nvGraphicFramePr>
          <p:cNvPr id="5" name="2 Gráfico">
            <a:extLst>
              <a:ext uri="{FF2B5EF4-FFF2-40B4-BE49-F238E27FC236}">
                <a16:creationId xmlns:a16="http://schemas.microsoft.com/office/drawing/2014/main" id="{442C504C-37CD-0B8D-949F-9B6ECC7524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326107"/>
              </p:ext>
            </p:extLst>
          </p:nvPr>
        </p:nvGraphicFramePr>
        <p:xfrm>
          <a:off x="629265" y="2531640"/>
          <a:ext cx="5466735" cy="3992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35 CuadroTexto">
            <a:extLst>
              <a:ext uri="{FF2B5EF4-FFF2-40B4-BE49-F238E27FC236}">
                <a16:creationId xmlns:a16="http://schemas.microsoft.com/office/drawing/2014/main" id="{AE985D30-F55D-1001-1520-12B7757A06EA}"/>
              </a:ext>
            </a:extLst>
          </p:cNvPr>
          <p:cNvSpPr txBox="1"/>
          <p:nvPr/>
        </p:nvSpPr>
        <p:spPr>
          <a:xfrm>
            <a:off x="1119147" y="6523864"/>
            <a:ext cx="6909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ea typeface="Segoe UI" panose="020B0502040204020203" pitchFamily="34" charset="0"/>
                <a:cs typeface="Segoe UI" panose="020B0502040204020203" pitchFamily="34" charset="0"/>
              </a:rPr>
              <a:t>Source</a:t>
            </a:r>
            <a:r>
              <a:rPr lang="es-ES" sz="1400" dirty="0">
                <a:ea typeface="Segoe UI" panose="020B0502040204020203" pitchFamily="34" charset="0"/>
                <a:cs typeface="Segoe UI" panose="020B0502040204020203" pitchFamily="34" charset="0"/>
              </a:rPr>
              <a:t>: Titularizadora Colombiana. *</a:t>
            </a:r>
            <a:r>
              <a:rPr lang="es-ES" sz="1400" dirty="0" err="1">
                <a:ea typeface="Segoe UI" panose="020B0502040204020203" pitchFamily="34" charset="0"/>
                <a:cs typeface="Segoe UI" panose="020B0502040204020203" pitchFamily="34" charset="0"/>
              </a:rPr>
              <a:t>Parity</a:t>
            </a:r>
            <a:r>
              <a:rPr lang="es-ES" sz="1400" dirty="0">
                <a:ea typeface="Segoe UI" panose="020B0502040204020203" pitchFamily="34" charset="0"/>
                <a:cs typeface="Segoe UI" panose="020B0502040204020203" pitchFamily="34" charset="0"/>
              </a:rPr>
              <a:t> COP/USD= $</a:t>
            </a:r>
            <a:r>
              <a:rPr lang="es-CO" sz="1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3.918</a:t>
            </a:r>
            <a:r>
              <a:rPr lang="es-CO" sz="1400" b="0" i="0" u="none" strike="noStrike" dirty="0">
                <a:solidFill>
                  <a:srgbClr val="000000"/>
                </a:solidFill>
                <a:effectLst/>
              </a:rPr>
              <a:t>,31</a:t>
            </a:r>
            <a:r>
              <a:rPr lang="es-CO" sz="1400" dirty="0"/>
              <a:t> </a:t>
            </a:r>
            <a:endParaRPr lang="es-CO" sz="14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F4DA684-E389-14B2-99E5-6BC626ED8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994405"/>
              </p:ext>
            </p:extLst>
          </p:nvPr>
        </p:nvGraphicFramePr>
        <p:xfrm>
          <a:off x="6096000" y="2746748"/>
          <a:ext cx="5489713" cy="3777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28638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8100061" y="334136"/>
            <a:ext cx="306324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Contribution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1 CuadroTexto">
            <a:extLst>
              <a:ext uri="{FF2B5EF4-FFF2-40B4-BE49-F238E27FC236}">
                <a16:creationId xmlns:a16="http://schemas.microsoft.com/office/drawing/2014/main" id="{23405ED9-27E1-E868-9B92-FFD9CC313127}"/>
              </a:ext>
            </a:extLst>
          </p:cNvPr>
          <p:cNvSpPr txBox="1"/>
          <p:nvPr/>
        </p:nvSpPr>
        <p:spPr>
          <a:xfrm>
            <a:off x="1705204" y="1121485"/>
            <a:ext cx="541227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x-none" sz="1400">
                <a:latin typeface="Segoe UI" pitchFamily="34" charset="0"/>
                <a:ea typeface="Segoe UI" pitchFamily="34" charset="0"/>
                <a:cs typeface="Segoe UI" pitchFamily="34" charset="0"/>
              </a:rPr>
              <a:t>Also promoting the development of the Colombian capital market.</a:t>
            </a:r>
            <a:endParaRPr lang="es-CO" sz="1400" dirty="0">
              <a:solidFill>
                <a:srgbClr val="00123F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3" name="12 CuadroTexto">
            <a:extLst>
              <a:ext uri="{FF2B5EF4-FFF2-40B4-BE49-F238E27FC236}">
                <a16:creationId xmlns:a16="http://schemas.microsoft.com/office/drawing/2014/main" id="{4324C907-1EE3-D91F-7EB6-791F4AF7BE2A}"/>
              </a:ext>
            </a:extLst>
          </p:cNvPr>
          <p:cNvSpPr txBox="1"/>
          <p:nvPr/>
        </p:nvSpPr>
        <p:spPr>
          <a:xfrm>
            <a:off x="2896217" y="1492244"/>
            <a:ext cx="408411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Share of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Fixed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Rate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Issuance</a:t>
            </a:r>
            <a:br>
              <a:rPr lang="es-CO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(USD </a:t>
            </a:r>
            <a:r>
              <a:rPr lang="es-CO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million</a:t>
            </a:r>
            <a:r>
              <a:rPr 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  <p:sp>
        <p:nvSpPr>
          <p:cNvPr id="4" name="35 CuadroTexto">
            <a:extLst>
              <a:ext uri="{FF2B5EF4-FFF2-40B4-BE49-F238E27FC236}">
                <a16:creationId xmlns:a16="http://schemas.microsoft.com/office/drawing/2014/main" id="{4D902E37-A578-2FAA-C293-5C3446637985}"/>
              </a:ext>
            </a:extLst>
          </p:cNvPr>
          <p:cNvSpPr txBox="1"/>
          <p:nvPr/>
        </p:nvSpPr>
        <p:spPr>
          <a:xfrm>
            <a:off x="1483504" y="6550223"/>
            <a:ext cx="6909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ea typeface="Segoe UI" panose="020B0502040204020203" pitchFamily="34" charset="0"/>
                <a:cs typeface="Segoe UI" panose="020B0502040204020203" pitchFamily="34" charset="0"/>
              </a:rPr>
              <a:t>Source</a:t>
            </a:r>
            <a:r>
              <a:rPr lang="es-ES" sz="1400" dirty="0">
                <a:ea typeface="Segoe UI" panose="020B0502040204020203" pitchFamily="34" charset="0"/>
                <a:cs typeface="Segoe UI" panose="020B0502040204020203" pitchFamily="34" charset="0"/>
              </a:rPr>
              <a:t>: Titularizadora Colombiana. *</a:t>
            </a:r>
            <a:r>
              <a:rPr lang="es-ES" sz="1400" dirty="0" err="1">
                <a:ea typeface="Segoe UI" panose="020B0502040204020203" pitchFamily="34" charset="0"/>
                <a:cs typeface="Segoe UI" panose="020B0502040204020203" pitchFamily="34" charset="0"/>
              </a:rPr>
              <a:t>Parity</a:t>
            </a:r>
            <a:r>
              <a:rPr lang="es-ES" sz="1400" dirty="0">
                <a:ea typeface="Segoe UI" panose="020B0502040204020203" pitchFamily="34" charset="0"/>
                <a:cs typeface="Segoe UI" panose="020B0502040204020203" pitchFamily="34" charset="0"/>
              </a:rPr>
              <a:t> COP/USD= $</a:t>
            </a:r>
            <a:r>
              <a:rPr lang="es-CO" sz="1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3.918</a:t>
            </a:r>
            <a:r>
              <a:rPr lang="es-CO" sz="1400" b="0" i="0" u="none" strike="noStrike" dirty="0">
                <a:solidFill>
                  <a:srgbClr val="000000"/>
                </a:solidFill>
                <a:effectLst/>
              </a:rPr>
              <a:t>,31</a:t>
            </a:r>
            <a:r>
              <a:rPr lang="es-CO" sz="1400" dirty="0"/>
              <a:t> </a:t>
            </a:r>
            <a:endParaRPr lang="es-CO" sz="14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383814"/>
              </p:ext>
            </p:extLst>
          </p:nvPr>
        </p:nvGraphicFramePr>
        <p:xfrm>
          <a:off x="685800" y="2312976"/>
          <a:ext cx="10477501" cy="410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185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5353050" y="410564"/>
            <a:ext cx="5810250" cy="461663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Indicators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of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real-estate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vehicle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TIN</a:t>
            </a:r>
            <a:endParaRPr lang="es-CO" sz="1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C8C4BD0-D406-0593-0A78-608AB6C3D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84" y="1191490"/>
            <a:ext cx="11190832" cy="5542351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7E2B6DD8-1CAE-9F57-72A8-9C30A900C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791" y="1651848"/>
            <a:ext cx="990738" cy="276264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CBCDCA6-5454-ABB9-D77B-698A58387C0D}"/>
              </a:ext>
            </a:extLst>
          </p:cNvPr>
          <p:cNvSpPr txBox="1"/>
          <p:nvPr/>
        </p:nvSpPr>
        <p:spPr>
          <a:xfrm>
            <a:off x="6899868" y="1348114"/>
            <a:ext cx="99073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dirty="0" err="1">
                <a:solidFill>
                  <a:schemeClr val="tx2"/>
                </a:solidFill>
              </a:rPr>
              <a:t>Profitability</a:t>
            </a:r>
            <a:endParaRPr lang="es-ES" sz="1200" b="1" dirty="0">
              <a:solidFill>
                <a:schemeClr val="tx2"/>
              </a:solidFill>
            </a:endParaRPr>
          </a:p>
          <a:p>
            <a:r>
              <a:rPr lang="es-CO" sz="1200" b="1" dirty="0" err="1">
                <a:solidFill>
                  <a:schemeClr val="tx2"/>
                </a:solidFill>
              </a:rPr>
              <a:t>All</a:t>
            </a:r>
            <a:r>
              <a:rPr lang="es-CO" sz="1200" b="1" dirty="0">
                <a:solidFill>
                  <a:schemeClr val="tx2"/>
                </a:solidFill>
              </a:rPr>
              <a:t> time:</a:t>
            </a:r>
            <a:r>
              <a:rPr lang="es-CO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31BD89F-A08C-3879-16C7-C900CBE29A47}"/>
              </a:ext>
            </a:extLst>
          </p:cNvPr>
          <p:cNvSpPr txBox="1"/>
          <p:nvPr/>
        </p:nvSpPr>
        <p:spPr>
          <a:xfrm>
            <a:off x="6899868" y="1859167"/>
            <a:ext cx="1197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dirty="0" err="1">
                <a:solidFill>
                  <a:schemeClr val="tx2"/>
                </a:solidFill>
              </a:rPr>
              <a:t>Last</a:t>
            </a:r>
            <a:r>
              <a:rPr lang="es-ES" sz="1200" b="1" dirty="0">
                <a:solidFill>
                  <a:schemeClr val="tx2"/>
                </a:solidFill>
              </a:rPr>
              <a:t> 12 </a:t>
            </a:r>
            <a:r>
              <a:rPr lang="es-ES" sz="1200" b="1" dirty="0" err="1">
                <a:solidFill>
                  <a:schemeClr val="tx2"/>
                </a:solidFill>
              </a:rPr>
              <a:t>months</a:t>
            </a:r>
            <a:r>
              <a:rPr lang="es-ES" sz="1200" b="1" dirty="0">
                <a:solidFill>
                  <a:schemeClr val="tx2"/>
                </a:solidFill>
              </a:rPr>
              <a:t>: </a:t>
            </a:r>
            <a:endParaRPr lang="es-CO" b="1" dirty="0">
              <a:solidFill>
                <a:schemeClr val="tx2"/>
              </a:solidFill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866C1DF3-4CB8-5B6D-CF98-33A6FFDF5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299" y="2697839"/>
            <a:ext cx="1416051" cy="293192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D6FAD72D-ADDE-95D9-02C8-B7D91289B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808" y="2669269"/>
            <a:ext cx="2010475" cy="298314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8AA6C883-8AAD-B5C1-B3A0-5801647D7409}"/>
              </a:ext>
            </a:extLst>
          </p:cNvPr>
          <p:cNvSpPr/>
          <p:nvPr/>
        </p:nvSpPr>
        <p:spPr>
          <a:xfrm>
            <a:off x="9016289" y="2604928"/>
            <a:ext cx="1416051" cy="318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1E52B8B8-1238-9F6D-8AEB-2E08B128BC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4861" y="3598204"/>
            <a:ext cx="2395668" cy="216723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423F5360-59CA-2380-DA95-B02FB6C921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0808" y="3589151"/>
            <a:ext cx="1672632" cy="234828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2D4B9524-14BE-DF4F-DD94-6DD3ABEB27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4632" y="4449718"/>
            <a:ext cx="1816492" cy="198531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1ACE698E-5B4A-DD39-CB7D-F6D0113DA0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2097" y="5267895"/>
            <a:ext cx="1944232" cy="219782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4E02782-A1E5-7BAF-F9C8-DDA1325C6E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0732" y="5289951"/>
            <a:ext cx="3408577" cy="213872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B44A8701-988D-5505-E581-9962293F656A}"/>
              </a:ext>
            </a:extLst>
          </p:cNvPr>
          <p:cNvSpPr/>
          <p:nvPr/>
        </p:nvSpPr>
        <p:spPr>
          <a:xfrm>
            <a:off x="10432340" y="5246375"/>
            <a:ext cx="454736" cy="2399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B2EF6941-0015-E7EF-B667-5796F48966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26895" y="6120241"/>
            <a:ext cx="2104405" cy="172535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AF940525-425E-96CC-B72A-9ADB3960BC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5901" y="5922139"/>
            <a:ext cx="3219450" cy="237350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29590B67-3B53-D215-1876-CE5AEC24B2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95051" y="6185581"/>
            <a:ext cx="1101278" cy="181791"/>
          </a:xfrm>
          <a:prstGeom prst="rect">
            <a:avLst/>
          </a:prstGeom>
        </p:spPr>
      </p:pic>
      <p:sp>
        <p:nvSpPr>
          <p:cNvPr id="55" name="Rectángulo 54">
            <a:extLst>
              <a:ext uri="{FF2B5EF4-FFF2-40B4-BE49-F238E27FC236}">
                <a16:creationId xmlns:a16="http://schemas.microsoft.com/office/drawing/2014/main" id="{C6B4946F-0112-776D-DA0F-5031429158F3}"/>
              </a:ext>
            </a:extLst>
          </p:cNvPr>
          <p:cNvSpPr/>
          <p:nvPr/>
        </p:nvSpPr>
        <p:spPr>
          <a:xfrm>
            <a:off x="2104632" y="6153473"/>
            <a:ext cx="1400569" cy="1890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1908E0A8-8090-3EF5-917B-3828076899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10808" y="4397269"/>
            <a:ext cx="2715004" cy="276264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ADA90685-67AF-F978-B329-0D5D3B1146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21124" y="4478145"/>
            <a:ext cx="784225" cy="18297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DC5CAD47-40A5-6F3C-B495-7CA89E7D8AB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0884" y="6461014"/>
            <a:ext cx="6443141" cy="404436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C5B10885-5B10-EF00-1BB1-536EA7B0BFD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38589" y="1902112"/>
            <a:ext cx="2257740" cy="266737"/>
          </a:xfrm>
          <a:prstGeom prst="rect">
            <a:avLst/>
          </a:prstGeom>
        </p:spPr>
      </p:pic>
      <p:sp>
        <p:nvSpPr>
          <p:cNvPr id="60" name="Rectángulo 59">
            <a:extLst>
              <a:ext uri="{FF2B5EF4-FFF2-40B4-BE49-F238E27FC236}">
                <a16:creationId xmlns:a16="http://schemas.microsoft.com/office/drawing/2014/main" id="{8EBB48E7-457B-495C-7BB5-63967A81596D}"/>
              </a:ext>
            </a:extLst>
          </p:cNvPr>
          <p:cNvSpPr/>
          <p:nvPr/>
        </p:nvSpPr>
        <p:spPr>
          <a:xfrm>
            <a:off x="6766560" y="6434922"/>
            <a:ext cx="3870009" cy="318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EF706212-C7C1-D5C5-CECE-4E171F796C09}"/>
              </a:ext>
            </a:extLst>
          </p:cNvPr>
          <p:cNvSpPr/>
          <p:nvPr/>
        </p:nvSpPr>
        <p:spPr>
          <a:xfrm>
            <a:off x="1336046" y="5194486"/>
            <a:ext cx="1416051" cy="2931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9C014516-9FFF-D814-4C07-D7B6812D7630}"/>
              </a:ext>
            </a:extLst>
          </p:cNvPr>
          <p:cNvSpPr/>
          <p:nvPr/>
        </p:nvSpPr>
        <p:spPr>
          <a:xfrm>
            <a:off x="2179000" y="6185580"/>
            <a:ext cx="1416051" cy="1465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4959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91BC4E-88A7-980A-12AC-F06377503141}"/>
              </a:ext>
            </a:extLst>
          </p:cNvPr>
          <p:cNvSpPr/>
          <p:nvPr/>
        </p:nvSpPr>
        <p:spPr>
          <a:xfrm flipV="1">
            <a:off x="1732321" y="2199391"/>
            <a:ext cx="2403726" cy="11674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C31CA384-4374-8FDD-082E-4A1D90F1E55E}"/>
              </a:ext>
            </a:extLst>
          </p:cNvPr>
          <p:cNvSpPr txBox="1"/>
          <p:nvPr/>
        </p:nvSpPr>
        <p:spPr>
          <a:xfrm>
            <a:off x="5404636" y="4438296"/>
            <a:ext cx="3856433" cy="9791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4304" marR="10001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lang="es-CO" sz="1600" b="1" dirty="0"/>
              <a:t>Disruptive / digital </a:t>
            </a:r>
            <a:r>
              <a:rPr lang="es-CO" sz="1600" b="1" dirty="0" err="1"/>
              <a:t>ecosystem</a:t>
            </a:r>
            <a:endParaRPr lang="es-CO" sz="1600" b="1" dirty="0"/>
          </a:p>
          <a:p>
            <a:pPr marL="144304" marR="290036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lang="es-CO" sz="1600" b="1" dirty="0" err="1"/>
              <a:t>Securitization</a:t>
            </a:r>
            <a:r>
              <a:rPr lang="es-CO" sz="1600" b="1" dirty="0"/>
              <a:t> </a:t>
            </a:r>
            <a:r>
              <a:rPr lang="es-CO" sz="1600" b="1" dirty="0" err="1"/>
              <a:t>of</a:t>
            </a:r>
            <a:r>
              <a:rPr lang="es-CO" sz="1600" b="1" dirty="0"/>
              <a:t> </a:t>
            </a:r>
            <a:r>
              <a:rPr lang="es-CO" sz="1600" b="1" dirty="0" err="1"/>
              <a:t>other</a:t>
            </a:r>
            <a:r>
              <a:rPr lang="es-CO" sz="1600" b="1" dirty="0"/>
              <a:t> </a:t>
            </a:r>
            <a:r>
              <a:rPr lang="es-CO" sz="1600" b="1" dirty="0" err="1"/>
              <a:t>assets</a:t>
            </a:r>
            <a:endParaRPr lang="es-CO" sz="1600" b="1" dirty="0"/>
          </a:p>
          <a:p>
            <a:pPr marL="144304" marR="290036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sz="1600" b="1" dirty="0"/>
              <a:t> </a:t>
            </a:r>
            <a:r>
              <a:rPr lang="es-CO" sz="1600" b="1" dirty="0"/>
              <a:t>Data </a:t>
            </a:r>
            <a:r>
              <a:rPr lang="es-CO" sz="1600" b="1" dirty="0" err="1"/>
              <a:t>mining</a:t>
            </a:r>
            <a:endParaRPr sz="1200" dirty="0"/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077DB006-C546-BB5C-13E2-7A13DADD36DF}"/>
              </a:ext>
            </a:extLst>
          </p:cNvPr>
          <p:cNvSpPr txBox="1"/>
          <p:nvPr/>
        </p:nvSpPr>
        <p:spPr>
          <a:xfrm>
            <a:off x="1179154" y="3409683"/>
            <a:ext cx="4056018" cy="19409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3359" marR="199549" algn="ctr">
              <a:spcBef>
                <a:spcPts val="75"/>
              </a:spcBef>
            </a:pPr>
            <a:endParaRPr lang="es-CO" sz="1200" b="1" spc="-26" dirty="0">
              <a:latin typeface="Verdana"/>
            </a:endParaRPr>
          </a:p>
          <a:p>
            <a:pPr marL="203359" marR="199549" algn="ctr">
              <a:spcBef>
                <a:spcPts val="75"/>
              </a:spcBef>
            </a:pPr>
            <a:r>
              <a:rPr lang="en-US" sz="1200" b="1" spc="-26" dirty="0">
                <a:latin typeface="Segoe UI" panose="020B0502040204020203" pitchFamily="34" charset="0"/>
                <a:cs typeface="Segoe UI" panose="020B0502040204020203" pitchFamily="34" charset="0"/>
              </a:rPr>
              <a:t>Developing businesses with significant rates of economic growth and competitive advantages in the market</a:t>
            </a:r>
          </a:p>
          <a:p>
            <a:pPr algn="ctr">
              <a:spcBef>
                <a:spcPts val="229"/>
              </a:spcBef>
            </a:pPr>
            <a:r>
              <a:rPr lang="es-CO" sz="1200" b="1" spc="-19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s-CO" sz="1200" b="1" i="1" spc="-41" dirty="0" err="1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Adjacent</a:t>
            </a:r>
            <a:r>
              <a:rPr lang="es-CO" sz="1200" b="1" i="1" spc="-41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200" b="1" i="1" spc="-41" dirty="0" err="1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businesses</a:t>
            </a:r>
            <a:r>
              <a:rPr lang="es-CO" sz="1200" b="1" spc="-19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s-CO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44304" marR="3810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lang="es-CO" sz="1600" b="1" dirty="0"/>
              <a:t>Non-</a:t>
            </a:r>
            <a:r>
              <a:rPr lang="es-CO" sz="1600" b="1" dirty="0" err="1"/>
              <a:t>mortgage</a:t>
            </a:r>
            <a:r>
              <a:rPr lang="es-CO" sz="1600" b="1" dirty="0"/>
              <a:t> loan portfolios </a:t>
            </a:r>
            <a:r>
              <a:rPr lang="es-CO" sz="1600" b="1" dirty="0" err="1"/>
              <a:t>of</a:t>
            </a:r>
            <a:r>
              <a:rPr lang="es-CO" sz="1600" b="1" dirty="0"/>
              <a:t> </a:t>
            </a:r>
            <a:r>
              <a:rPr lang="es-CO" sz="1600" b="1" dirty="0" err="1"/>
              <a:t>banks</a:t>
            </a:r>
            <a:r>
              <a:rPr lang="es-CO" sz="1600" b="1" dirty="0"/>
              <a:t> and non-</a:t>
            </a:r>
            <a:r>
              <a:rPr lang="es-CO" sz="1600" b="1" dirty="0" err="1"/>
              <a:t>banks</a:t>
            </a:r>
            <a:r>
              <a:rPr lang="es-CO" sz="1600" b="1" dirty="0"/>
              <a:t> </a:t>
            </a:r>
            <a:r>
              <a:rPr lang="es-CO" sz="1600" b="1" dirty="0" err="1"/>
              <a:t>institutions</a:t>
            </a:r>
            <a:r>
              <a:rPr lang="es-CO" sz="1600" b="1" dirty="0"/>
              <a:t> </a:t>
            </a:r>
          </a:p>
          <a:p>
            <a:pPr marL="144304" marR="3810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lang="es-CO" sz="1600" b="1" dirty="0"/>
              <a:t>Real Estate </a:t>
            </a:r>
            <a:r>
              <a:rPr lang="es-CO" sz="1600" b="1" dirty="0" err="1"/>
              <a:t>business</a:t>
            </a:r>
            <a:endParaRPr sz="1600" dirty="0"/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62637EF7-036C-CCC1-C32F-BA5613E8984B}"/>
              </a:ext>
            </a:extLst>
          </p:cNvPr>
          <p:cNvSpPr txBox="1"/>
          <p:nvPr/>
        </p:nvSpPr>
        <p:spPr>
          <a:xfrm>
            <a:off x="3390387" y="1507105"/>
            <a:ext cx="4447125" cy="44393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25366" marR="3810" indent="-1016318" algn="ctr">
              <a:lnSpc>
                <a:spcPct val="118000"/>
              </a:lnSpc>
              <a:spcBef>
                <a:spcPts val="71"/>
              </a:spcBef>
            </a:pPr>
            <a:r>
              <a:rPr lang="es-CO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Enhancing</a:t>
            </a:r>
            <a:r>
              <a:rPr lang="es-CO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CO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mortgage</a:t>
            </a:r>
            <a:r>
              <a:rPr lang="es-CO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portfolio </a:t>
            </a:r>
            <a:r>
              <a:rPr lang="es-CO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business</a:t>
            </a:r>
            <a:endParaRPr lang="es-CO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5366" marR="3810" indent="-1016318" algn="ctr">
              <a:lnSpc>
                <a:spcPct val="118000"/>
              </a:lnSpc>
              <a:spcBef>
                <a:spcPts val="71"/>
              </a:spcBef>
            </a:pPr>
            <a:r>
              <a:rPr sz="1200" b="1" spc="-19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sz="1200" b="1" i="1" spc="-11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200" b="1" i="1" spc="-8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200" b="1" i="1" spc="-79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200" b="1" i="1" spc="-38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200" b="1" i="1" spc="-86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i="1" spc="-34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</a:t>
            </a:r>
            <a:r>
              <a:rPr sz="1200" b="1" i="1" spc="-4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200" b="1" i="1" spc="-64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200" b="1" i="1" spc="-68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200" b="1" spc="-19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object 14">
            <a:extLst>
              <a:ext uri="{FF2B5EF4-FFF2-40B4-BE49-F238E27FC236}">
                <a16:creationId xmlns:a16="http://schemas.microsoft.com/office/drawing/2014/main" id="{A05DDA48-D077-369F-0602-8EDCB4225BC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3095" y="1092680"/>
            <a:ext cx="490451" cy="420984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7" name="object 15">
            <a:extLst>
              <a:ext uri="{FF2B5EF4-FFF2-40B4-BE49-F238E27FC236}">
                <a16:creationId xmlns:a16="http://schemas.microsoft.com/office/drawing/2014/main" id="{E7CB5EE1-AFB0-F06B-5704-0EBE04E7EA1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2818" y="2896593"/>
            <a:ext cx="522073" cy="467177"/>
          </a:xfrm>
          <a:prstGeom prst="rect">
            <a:avLst/>
          </a:prstGeom>
          <a:solidFill>
            <a:srgbClr val="006699"/>
          </a:solidFill>
        </p:spPr>
      </p:pic>
      <p:pic>
        <p:nvPicPr>
          <p:cNvPr id="8" name="object 16">
            <a:extLst>
              <a:ext uri="{FF2B5EF4-FFF2-40B4-BE49-F238E27FC236}">
                <a16:creationId xmlns:a16="http://schemas.microsoft.com/office/drawing/2014/main" id="{0AF1686B-2C12-C532-F6BA-DD789B531D5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29148" y="2871464"/>
            <a:ext cx="379697" cy="393493"/>
          </a:xfrm>
          <a:prstGeom prst="rect">
            <a:avLst/>
          </a:prstGeom>
        </p:spPr>
      </p:pic>
      <p:sp>
        <p:nvSpPr>
          <p:cNvPr id="9" name="object 17">
            <a:extLst>
              <a:ext uri="{FF2B5EF4-FFF2-40B4-BE49-F238E27FC236}">
                <a16:creationId xmlns:a16="http://schemas.microsoft.com/office/drawing/2014/main" id="{DD06C166-53E4-A4A6-B847-B83173EF02A8}"/>
              </a:ext>
            </a:extLst>
          </p:cNvPr>
          <p:cNvSpPr txBox="1"/>
          <p:nvPr/>
        </p:nvSpPr>
        <p:spPr>
          <a:xfrm>
            <a:off x="-1700691" y="2206157"/>
            <a:ext cx="6929245" cy="5020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39401" marR="484823" indent="-171450">
              <a:spcBef>
                <a:spcPts val="904"/>
              </a:spcBef>
              <a:buFont typeface="Arial" panose="020B0604020202020204" pitchFamily="34" charset="0"/>
              <a:buChar char="•"/>
              <a:tabLst>
                <a:tab pos="2947034" algn="l"/>
                <a:tab pos="2947511" algn="l"/>
              </a:tabLst>
            </a:pPr>
            <a:r>
              <a:rPr lang="es-CO" sz="1600" dirty="0" err="1"/>
              <a:t>Reviewing</a:t>
            </a:r>
            <a:r>
              <a:rPr lang="es-CO" sz="1600" dirty="0"/>
              <a:t> / </a:t>
            </a:r>
            <a:r>
              <a:rPr lang="es-CO" sz="1600" b="1" dirty="0" err="1"/>
              <a:t>adjusting</a:t>
            </a:r>
            <a:r>
              <a:rPr lang="es-CO" sz="1600" b="1" dirty="0"/>
              <a:t> </a:t>
            </a:r>
            <a:r>
              <a:rPr lang="es-CO" sz="1600" b="1" dirty="0" err="1"/>
              <a:t>current</a:t>
            </a:r>
            <a:r>
              <a:rPr lang="es-CO" sz="1600" b="1" dirty="0"/>
              <a:t> </a:t>
            </a:r>
            <a:r>
              <a:rPr lang="es-CO" sz="1600" b="1" dirty="0" err="1"/>
              <a:t>value</a:t>
            </a:r>
            <a:r>
              <a:rPr lang="es-CO" sz="1600" b="1" dirty="0"/>
              <a:t> </a:t>
            </a:r>
            <a:r>
              <a:rPr lang="es-CO" sz="1600" b="1" dirty="0" err="1"/>
              <a:t>proposition</a:t>
            </a:r>
            <a:endParaRPr sz="1600" b="1" dirty="0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28074544-463E-F152-2803-61ED7D9CABDF}"/>
              </a:ext>
            </a:extLst>
          </p:cNvPr>
          <p:cNvSpPr txBox="1"/>
          <p:nvPr/>
        </p:nvSpPr>
        <p:spPr>
          <a:xfrm>
            <a:off x="5393545" y="2140845"/>
            <a:ext cx="3724724" cy="5020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499" marR="3810" indent="-171450">
              <a:spcBef>
                <a:spcPts val="75"/>
              </a:spcBef>
              <a:buClr>
                <a:schemeClr val="accent1">
                  <a:lumMod val="50000"/>
                </a:schemeClr>
              </a:buClr>
              <a:buSzPct val="120833"/>
              <a:buFont typeface="Arial" panose="020B0604020202020204" pitchFamily="34" charset="0"/>
              <a:buChar char="•"/>
              <a:tabLst>
                <a:tab pos="144780" algn="l"/>
              </a:tabLst>
            </a:pPr>
            <a:r>
              <a:rPr lang="es-CO" sz="1600" dirty="0" err="1"/>
              <a:t>Further</a:t>
            </a:r>
            <a:r>
              <a:rPr lang="es-CO" sz="1600" dirty="0"/>
              <a:t> </a:t>
            </a:r>
            <a:r>
              <a:rPr lang="es-CO" sz="1600" dirty="0" err="1"/>
              <a:t>developing</a:t>
            </a:r>
            <a:r>
              <a:rPr lang="es-CO" sz="1600" dirty="0"/>
              <a:t> </a:t>
            </a:r>
            <a:r>
              <a:rPr lang="es-CO" sz="1600" dirty="0" err="1"/>
              <a:t>the</a:t>
            </a:r>
            <a:r>
              <a:rPr lang="es-CO" sz="1600" dirty="0"/>
              <a:t> </a:t>
            </a:r>
            <a:r>
              <a:rPr lang="es-CO" sz="1600" dirty="0" err="1"/>
              <a:t>client´s</a:t>
            </a:r>
            <a:r>
              <a:rPr lang="es-CO" sz="1600" dirty="0"/>
              <a:t> </a:t>
            </a:r>
            <a:r>
              <a:rPr lang="es-CO" sz="1600" dirty="0" err="1"/>
              <a:t>vision</a:t>
            </a:r>
            <a:r>
              <a:rPr lang="es-CO" sz="1600" dirty="0"/>
              <a:t> </a:t>
            </a:r>
            <a:r>
              <a:rPr sz="1600" b="1" dirty="0"/>
              <a:t>(</a:t>
            </a:r>
            <a:r>
              <a:rPr lang="es-CO" sz="1600" b="1" dirty="0" err="1"/>
              <a:t>originator</a:t>
            </a:r>
            <a:r>
              <a:rPr lang="es-CO" sz="1600" b="1" dirty="0"/>
              <a:t> and </a:t>
            </a:r>
            <a:r>
              <a:rPr lang="es-CO" sz="1600" b="1" dirty="0" err="1"/>
              <a:t>investor</a:t>
            </a:r>
            <a:r>
              <a:rPr sz="1600" b="1" dirty="0"/>
              <a:t>)</a:t>
            </a:r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8C407A3F-CDA1-E510-BE1E-FA9C4F97B7FD}"/>
              </a:ext>
            </a:extLst>
          </p:cNvPr>
          <p:cNvSpPr/>
          <p:nvPr/>
        </p:nvSpPr>
        <p:spPr>
          <a:xfrm>
            <a:off x="986662" y="2797469"/>
            <a:ext cx="8241506" cy="0"/>
          </a:xfrm>
          <a:custGeom>
            <a:avLst/>
            <a:gdLst/>
            <a:ahLst/>
            <a:cxnLst/>
            <a:rect l="l" t="t" r="r" b="b"/>
            <a:pathLst>
              <a:path w="10988675">
                <a:moveTo>
                  <a:pt x="0" y="0"/>
                </a:moveTo>
                <a:lnTo>
                  <a:pt x="10988166" y="0"/>
                </a:lnTo>
              </a:path>
            </a:pathLst>
          </a:custGeom>
          <a:ln w="1905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0">
            <a:extLst>
              <a:ext uri="{FF2B5EF4-FFF2-40B4-BE49-F238E27FC236}">
                <a16:creationId xmlns:a16="http://schemas.microsoft.com/office/drawing/2014/main" id="{40128A2D-1373-2117-D28F-D09D9A8F280D}"/>
              </a:ext>
            </a:extLst>
          </p:cNvPr>
          <p:cNvSpPr/>
          <p:nvPr/>
        </p:nvSpPr>
        <p:spPr>
          <a:xfrm flipH="1">
            <a:off x="5228554" y="2795937"/>
            <a:ext cx="45719" cy="3302285"/>
          </a:xfrm>
          <a:custGeom>
            <a:avLst/>
            <a:gdLst/>
            <a:ahLst/>
            <a:cxnLst/>
            <a:rect l="l" t="t" r="r" b="b"/>
            <a:pathLst>
              <a:path h="2700020">
                <a:moveTo>
                  <a:pt x="0" y="0"/>
                </a:moveTo>
                <a:lnTo>
                  <a:pt x="0" y="2699994"/>
                </a:lnTo>
              </a:path>
            </a:pathLst>
          </a:custGeom>
          <a:ln w="1905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21">
            <a:extLst>
              <a:ext uri="{FF2B5EF4-FFF2-40B4-BE49-F238E27FC236}">
                <a16:creationId xmlns:a16="http://schemas.microsoft.com/office/drawing/2014/main" id="{9AD92ADB-1D8E-B9A2-05A8-737D2CE3A5AD}"/>
              </a:ext>
            </a:extLst>
          </p:cNvPr>
          <p:cNvGrpSpPr/>
          <p:nvPr/>
        </p:nvGrpSpPr>
        <p:grpSpPr>
          <a:xfrm>
            <a:off x="1118794" y="1196103"/>
            <a:ext cx="287179" cy="285750"/>
            <a:chOff x="664463" y="2014727"/>
            <a:chExt cx="382905" cy="381000"/>
          </a:xfrm>
          <a:solidFill>
            <a:schemeClr val="accent1">
              <a:lumMod val="50000"/>
            </a:schemeClr>
          </a:solidFill>
        </p:grpSpPr>
        <p:sp>
          <p:nvSpPr>
            <p:cNvPr id="16" name="object 22">
              <a:extLst>
                <a:ext uri="{FF2B5EF4-FFF2-40B4-BE49-F238E27FC236}">
                  <a16:creationId xmlns:a16="http://schemas.microsoft.com/office/drawing/2014/main" id="{1F29A801-D049-835E-27D7-22D9ECF773BD}"/>
                </a:ext>
              </a:extLst>
            </p:cNvPr>
            <p:cNvSpPr/>
            <p:nvPr/>
          </p:nvSpPr>
          <p:spPr>
            <a:xfrm>
              <a:off x="683513" y="2033777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172211" y="0"/>
                  </a:moveTo>
                  <a:lnTo>
                    <a:pt x="126431" y="6120"/>
                  </a:lnTo>
                  <a:lnTo>
                    <a:pt x="85293" y="23396"/>
                  </a:lnTo>
                  <a:lnTo>
                    <a:pt x="50439" y="50196"/>
                  </a:lnTo>
                  <a:lnTo>
                    <a:pt x="23511" y="84892"/>
                  </a:lnTo>
                  <a:lnTo>
                    <a:pt x="6151" y="125853"/>
                  </a:lnTo>
                  <a:lnTo>
                    <a:pt x="0" y="171450"/>
                  </a:lnTo>
                  <a:lnTo>
                    <a:pt x="6151" y="217046"/>
                  </a:lnTo>
                  <a:lnTo>
                    <a:pt x="23511" y="258007"/>
                  </a:lnTo>
                  <a:lnTo>
                    <a:pt x="50439" y="292703"/>
                  </a:lnTo>
                  <a:lnTo>
                    <a:pt x="85293" y="319503"/>
                  </a:lnTo>
                  <a:lnTo>
                    <a:pt x="126431" y="336779"/>
                  </a:lnTo>
                  <a:lnTo>
                    <a:pt x="172211" y="342900"/>
                  </a:lnTo>
                  <a:lnTo>
                    <a:pt x="217992" y="336779"/>
                  </a:lnTo>
                  <a:lnTo>
                    <a:pt x="259130" y="319503"/>
                  </a:lnTo>
                  <a:lnTo>
                    <a:pt x="293984" y="292703"/>
                  </a:lnTo>
                  <a:lnTo>
                    <a:pt x="320912" y="258007"/>
                  </a:lnTo>
                  <a:lnTo>
                    <a:pt x="338272" y="217046"/>
                  </a:lnTo>
                  <a:lnTo>
                    <a:pt x="344423" y="171450"/>
                  </a:lnTo>
                  <a:lnTo>
                    <a:pt x="338272" y="125853"/>
                  </a:lnTo>
                  <a:lnTo>
                    <a:pt x="320912" y="84892"/>
                  </a:lnTo>
                  <a:lnTo>
                    <a:pt x="293984" y="50196"/>
                  </a:lnTo>
                  <a:lnTo>
                    <a:pt x="259130" y="23396"/>
                  </a:lnTo>
                  <a:lnTo>
                    <a:pt x="217992" y="6120"/>
                  </a:lnTo>
                  <a:lnTo>
                    <a:pt x="17221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3">
              <a:extLst>
                <a:ext uri="{FF2B5EF4-FFF2-40B4-BE49-F238E27FC236}">
                  <a16:creationId xmlns:a16="http://schemas.microsoft.com/office/drawing/2014/main" id="{4B63EA75-9F36-6C69-4E4B-1F7005B24022}"/>
                </a:ext>
              </a:extLst>
            </p:cNvPr>
            <p:cNvSpPr/>
            <p:nvPr/>
          </p:nvSpPr>
          <p:spPr>
            <a:xfrm>
              <a:off x="683513" y="2033777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0" y="171450"/>
                  </a:moveTo>
                  <a:lnTo>
                    <a:pt x="6151" y="125853"/>
                  </a:lnTo>
                  <a:lnTo>
                    <a:pt x="23511" y="84892"/>
                  </a:lnTo>
                  <a:lnTo>
                    <a:pt x="50439" y="50196"/>
                  </a:lnTo>
                  <a:lnTo>
                    <a:pt x="85293" y="23396"/>
                  </a:lnTo>
                  <a:lnTo>
                    <a:pt x="126431" y="6120"/>
                  </a:lnTo>
                  <a:lnTo>
                    <a:pt x="172211" y="0"/>
                  </a:lnTo>
                  <a:lnTo>
                    <a:pt x="217992" y="6120"/>
                  </a:lnTo>
                  <a:lnTo>
                    <a:pt x="259130" y="23396"/>
                  </a:lnTo>
                  <a:lnTo>
                    <a:pt x="293984" y="50196"/>
                  </a:lnTo>
                  <a:lnTo>
                    <a:pt x="320912" y="84892"/>
                  </a:lnTo>
                  <a:lnTo>
                    <a:pt x="338272" y="125853"/>
                  </a:lnTo>
                  <a:lnTo>
                    <a:pt x="344423" y="171450"/>
                  </a:lnTo>
                  <a:lnTo>
                    <a:pt x="338272" y="217046"/>
                  </a:lnTo>
                  <a:lnTo>
                    <a:pt x="320912" y="258007"/>
                  </a:lnTo>
                  <a:lnTo>
                    <a:pt x="293984" y="292703"/>
                  </a:lnTo>
                  <a:lnTo>
                    <a:pt x="259130" y="319503"/>
                  </a:lnTo>
                  <a:lnTo>
                    <a:pt x="217992" y="336779"/>
                  </a:lnTo>
                  <a:lnTo>
                    <a:pt x="172211" y="342900"/>
                  </a:lnTo>
                  <a:lnTo>
                    <a:pt x="126431" y="336779"/>
                  </a:lnTo>
                  <a:lnTo>
                    <a:pt x="85293" y="319503"/>
                  </a:lnTo>
                  <a:lnTo>
                    <a:pt x="50439" y="292703"/>
                  </a:lnTo>
                  <a:lnTo>
                    <a:pt x="23511" y="258007"/>
                  </a:lnTo>
                  <a:lnTo>
                    <a:pt x="6151" y="217046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25">
            <a:extLst>
              <a:ext uri="{FF2B5EF4-FFF2-40B4-BE49-F238E27FC236}">
                <a16:creationId xmlns:a16="http://schemas.microsoft.com/office/drawing/2014/main" id="{B6AB2105-07B8-6C47-FAFA-95B73A9A4B91}"/>
              </a:ext>
            </a:extLst>
          </p:cNvPr>
          <p:cNvGrpSpPr/>
          <p:nvPr/>
        </p:nvGrpSpPr>
        <p:grpSpPr>
          <a:xfrm>
            <a:off x="1112826" y="3018169"/>
            <a:ext cx="287179" cy="285750"/>
            <a:chOff x="664463" y="3918203"/>
            <a:chExt cx="382905" cy="381000"/>
          </a:xfrm>
          <a:solidFill>
            <a:schemeClr val="accent1">
              <a:lumMod val="50000"/>
            </a:schemeClr>
          </a:solidFill>
        </p:grpSpPr>
        <p:sp>
          <p:nvSpPr>
            <p:cNvPr id="19" name="object 26">
              <a:extLst>
                <a:ext uri="{FF2B5EF4-FFF2-40B4-BE49-F238E27FC236}">
                  <a16:creationId xmlns:a16="http://schemas.microsoft.com/office/drawing/2014/main" id="{CC80F38B-358B-5BC2-E105-E79813F25B5F}"/>
                </a:ext>
              </a:extLst>
            </p:cNvPr>
            <p:cNvSpPr/>
            <p:nvPr/>
          </p:nvSpPr>
          <p:spPr>
            <a:xfrm>
              <a:off x="68351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172211" y="0"/>
                  </a:moveTo>
                  <a:lnTo>
                    <a:pt x="126431" y="6120"/>
                  </a:lnTo>
                  <a:lnTo>
                    <a:pt x="85293" y="23396"/>
                  </a:lnTo>
                  <a:lnTo>
                    <a:pt x="50439" y="50196"/>
                  </a:lnTo>
                  <a:lnTo>
                    <a:pt x="23511" y="84892"/>
                  </a:lnTo>
                  <a:lnTo>
                    <a:pt x="6151" y="125853"/>
                  </a:lnTo>
                  <a:lnTo>
                    <a:pt x="0" y="171450"/>
                  </a:lnTo>
                  <a:lnTo>
                    <a:pt x="6151" y="217046"/>
                  </a:lnTo>
                  <a:lnTo>
                    <a:pt x="23511" y="258007"/>
                  </a:lnTo>
                  <a:lnTo>
                    <a:pt x="50439" y="292703"/>
                  </a:lnTo>
                  <a:lnTo>
                    <a:pt x="85293" y="319503"/>
                  </a:lnTo>
                  <a:lnTo>
                    <a:pt x="126431" y="336779"/>
                  </a:lnTo>
                  <a:lnTo>
                    <a:pt x="172211" y="342900"/>
                  </a:lnTo>
                  <a:lnTo>
                    <a:pt x="217992" y="336779"/>
                  </a:lnTo>
                  <a:lnTo>
                    <a:pt x="259130" y="319503"/>
                  </a:lnTo>
                  <a:lnTo>
                    <a:pt x="293984" y="292703"/>
                  </a:lnTo>
                  <a:lnTo>
                    <a:pt x="320912" y="258007"/>
                  </a:lnTo>
                  <a:lnTo>
                    <a:pt x="338272" y="217046"/>
                  </a:lnTo>
                  <a:lnTo>
                    <a:pt x="344423" y="171450"/>
                  </a:lnTo>
                  <a:lnTo>
                    <a:pt x="338272" y="125853"/>
                  </a:lnTo>
                  <a:lnTo>
                    <a:pt x="320912" y="84892"/>
                  </a:lnTo>
                  <a:lnTo>
                    <a:pt x="293984" y="50196"/>
                  </a:lnTo>
                  <a:lnTo>
                    <a:pt x="259130" y="23396"/>
                  </a:lnTo>
                  <a:lnTo>
                    <a:pt x="217992" y="6120"/>
                  </a:lnTo>
                  <a:lnTo>
                    <a:pt x="17221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7">
              <a:extLst>
                <a:ext uri="{FF2B5EF4-FFF2-40B4-BE49-F238E27FC236}">
                  <a16:creationId xmlns:a16="http://schemas.microsoft.com/office/drawing/2014/main" id="{ED019B52-5DF8-D399-FBB7-0FEA2FEBBCE9}"/>
                </a:ext>
              </a:extLst>
            </p:cNvPr>
            <p:cNvSpPr/>
            <p:nvPr/>
          </p:nvSpPr>
          <p:spPr>
            <a:xfrm>
              <a:off x="68351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0" y="171450"/>
                  </a:moveTo>
                  <a:lnTo>
                    <a:pt x="6151" y="125853"/>
                  </a:lnTo>
                  <a:lnTo>
                    <a:pt x="23511" y="84892"/>
                  </a:lnTo>
                  <a:lnTo>
                    <a:pt x="50439" y="50196"/>
                  </a:lnTo>
                  <a:lnTo>
                    <a:pt x="85293" y="23396"/>
                  </a:lnTo>
                  <a:lnTo>
                    <a:pt x="126431" y="6120"/>
                  </a:lnTo>
                  <a:lnTo>
                    <a:pt x="172211" y="0"/>
                  </a:lnTo>
                  <a:lnTo>
                    <a:pt x="217992" y="6120"/>
                  </a:lnTo>
                  <a:lnTo>
                    <a:pt x="259130" y="23396"/>
                  </a:lnTo>
                  <a:lnTo>
                    <a:pt x="293984" y="50196"/>
                  </a:lnTo>
                  <a:lnTo>
                    <a:pt x="320912" y="84892"/>
                  </a:lnTo>
                  <a:lnTo>
                    <a:pt x="338272" y="125853"/>
                  </a:lnTo>
                  <a:lnTo>
                    <a:pt x="344423" y="171450"/>
                  </a:lnTo>
                  <a:lnTo>
                    <a:pt x="338272" y="217046"/>
                  </a:lnTo>
                  <a:lnTo>
                    <a:pt x="320912" y="258007"/>
                  </a:lnTo>
                  <a:lnTo>
                    <a:pt x="293984" y="292703"/>
                  </a:lnTo>
                  <a:lnTo>
                    <a:pt x="259130" y="319503"/>
                  </a:lnTo>
                  <a:lnTo>
                    <a:pt x="217992" y="336779"/>
                  </a:lnTo>
                  <a:lnTo>
                    <a:pt x="172211" y="342900"/>
                  </a:lnTo>
                  <a:lnTo>
                    <a:pt x="126431" y="336779"/>
                  </a:lnTo>
                  <a:lnTo>
                    <a:pt x="85293" y="319503"/>
                  </a:lnTo>
                  <a:lnTo>
                    <a:pt x="50439" y="292703"/>
                  </a:lnTo>
                  <a:lnTo>
                    <a:pt x="23511" y="258007"/>
                  </a:lnTo>
                  <a:lnTo>
                    <a:pt x="6151" y="217046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8">
            <a:extLst>
              <a:ext uri="{FF2B5EF4-FFF2-40B4-BE49-F238E27FC236}">
                <a16:creationId xmlns:a16="http://schemas.microsoft.com/office/drawing/2014/main" id="{140DC20B-D52A-34EF-BA1E-05096281E496}"/>
              </a:ext>
            </a:extLst>
          </p:cNvPr>
          <p:cNvSpPr txBox="1"/>
          <p:nvPr/>
        </p:nvSpPr>
        <p:spPr>
          <a:xfrm>
            <a:off x="1203199" y="3032204"/>
            <a:ext cx="103823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00" b="1" spc="-135" dirty="0">
                <a:solidFill>
                  <a:srgbClr val="FFFFFF"/>
                </a:solidFill>
                <a:cs typeface="Verdana"/>
              </a:rPr>
              <a:t>2</a:t>
            </a:r>
            <a:endParaRPr sz="1400" dirty="0">
              <a:cs typeface="Verdana"/>
            </a:endParaRPr>
          </a:p>
        </p:txBody>
      </p:sp>
      <p:grpSp>
        <p:nvGrpSpPr>
          <p:cNvPr id="22" name="object 29">
            <a:extLst>
              <a:ext uri="{FF2B5EF4-FFF2-40B4-BE49-F238E27FC236}">
                <a16:creationId xmlns:a16="http://schemas.microsoft.com/office/drawing/2014/main" id="{55004AA8-6FAE-24D5-12F8-666B5DC36BBA}"/>
              </a:ext>
            </a:extLst>
          </p:cNvPr>
          <p:cNvGrpSpPr/>
          <p:nvPr/>
        </p:nvGrpSpPr>
        <p:grpSpPr>
          <a:xfrm>
            <a:off x="5473186" y="3019480"/>
            <a:ext cx="287179" cy="285750"/>
            <a:chOff x="6394703" y="3918203"/>
            <a:chExt cx="382905" cy="381000"/>
          </a:xfrm>
          <a:solidFill>
            <a:schemeClr val="accent1">
              <a:lumMod val="50000"/>
            </a:schemeClr>
          </a:solidFill>
        </p:grpSpPr>
        <p:sp>
          <p:nvSpPr>
            <p:cNvPr id="23" name="object 30">
              <a:extLst>
                <a:ext uri="{FF2B5EF4-FFF2-40B4-BE49-F238E27FC236}">
                  <a16:creationId xmlns:a16="http://schemas.microsoft.com/office/drawing/2014/main" id="{FD95B4AD-01F1-C884-B868-02704BF7A532}"/>
                </a:ext>
              </a:extLst>
            </p:cNvPr>
            <p:cNvSpPr/>
            <p:nvPr/>
          </p:nvSpPr>
          <p:spPr>
            <a:xfrm>
              <a:off x="641375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4" h="342900">
                  <a:moveTo>
                    <a:pt x="172212" y="0"/>
                  </a:moveTo>
                  <a:lnTo>
                    <a:pt x="126426" y="6120"/>
                  </a:lnTo>
                  <a:lnTo>
                    <a:pt x="85287" y="23396"/>
                  </a:lnTo>
                  <a:lnTo>
                    <a:pt x="50434" y="50196"/>
                  </a:lnTo>
                  <a:lnTo>
                    <a:pt x="23509" y="84892"/>
                  </a:lnTo>
                  <a:lnTo>
                    <a:pt x="6150" y="125853"/>
                  </a:lnTo>
                  <a:lnTo>
                    <a:pt x="0" y="171450"/>
                  </a:lnTo>
                  <a:lnTo>
                    <a:pt x="6150" y="217046"/>
                  </a:lnTo>
                  <a:lnTo>
                    <a:pt x="23509" y="258007"/>
                  </a:lnTo>
                  <a:lnTo>
                    <a:pt x="50434" y="292703"/>
                  </a:lnTo>
                  <a:lnTo>
                    <a:pt x="85287" y="319503"/>
                  </a:lnTo>
                  <a:lnTo>
                    <a:pt x="126426" y="336779"/>
                  </a:lnTo>
                  <a:lnTo>
                    <a:pt x="172212" y="342900"/>
                  </a:lnTo>
                  <a:lnTo>
                    <a:pt x="217997" y="336779"/>
                  </a:lnTo>
                  <a:lnTo>
                    <a:pt x="259136" y="319503"/>
                  </a:lnTo>
                  <a:lnTo>
                    <a:pt x="293989" y="292703"/>
                  </a:lnTo>
                  <a:lnTo>
                    <a:pt x="320914" y="258007"/>
                  </a:lnTo>
                  <a:lnTo>
                    <a:pt x="338273" y="217046"/>
                  </a:lnTo>
                  <a:lnTo>
                    <a:pt x="344424" y="171450"/>
                  </a:lnTo>
                  <a:lnTo>
                    <a:pt x="338273" y="125853"/>
                  </a:lnTo>
                  <a:lnTo>
                    <a:pt x="320914" y="84892"/>
                  </a:lnTo>
                  <a:lnTo>
                    <a:pt x="293989" y="50196"/>
                  </a:lnTo>
                  <a:lnTo>
                    <a:pt x="259136" y="23396"/>
                  </a:lnTo>
                  <a:lnTo>
                    <a:pt x="217997" y="6120"/>
                  </a:lnTo>
                  <a:lnTo>
                    <a:pt x="172212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1">
              <a:extLst>
                <a:ext uri="{FF2B5EF4-FFF2-40B4-BE49-F238E27FC236}">
                  <a16:creationId xmlns:a16="http://schemas.microsoft.com/office/drawing/2014/main" id="{0D9CEE1C-29C3-8D5F-BC87-C8FD7ADC8C49}"/>
                </a:ext>
              </a:extLst>
            </p:cNvPr>
            <p:cNvSpPr/>
            <p:nvPr/>
          </p:nvSpPr>
          <p:spPr>
            <a:xfrm>
              <a:off x="641375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4" h="342900">
                  <a:moveTo>
                    <a:pt x="0" y="171450"/>
                  </a:moveTo>
                  <a:lnTo>
                    <a:pt x="6150" y="125853"/>
                  </a:lnTo>
                  <a:lnTo>
                    <a:pt x="23509" y="84892"/>
                  </a:lnTo>
                  <a:lnTo>
                    <a:pt x="50434" y="50196"/>
                  </a:lnTo>
                  <a:lnTo>
                    <a:pt x="85287" y="23396"/>
                  </a:lnTo>
                  <a:lnTo>
                    <a:pt x="126426" y="6120"/>
                  </a:lnTo>
                  <a:lnTo>
                    <a:pt x="172212" y="0"/>
                  </a:lnTo>
                  <a:lnTo>
                    <a:pt x="217997" y="6120"/>
                  </a:lnTo>
                  <a:lnTo>
                    <a:pt x="259136" y="23396"/>
                  </a:lnTo>
                  <a:lnTo>
                    <a:pt x="293989" y="50196"/>
                  </a:lnTo>
                  <a:lnTo>
                    <a:pt x="320914" y="84892"/>
                  </a:lnTo>
                  <a:lnTo>
                    <a:pt x="338273" y="125853"/>
                  </a:lnTo>
                  <a:lnTo>
                    <a:pt x="344424" y="171450"/>
                  </a:lnTo>
                  <a:lnTo>
                    <a:pt x="338273" y="217046"/>
                  </a:lnTo>
                  <a:lnTo>
                    <a:pt x="320914" y="258007"/>
                  </a:lnTo>
                  <a:lnTo>
                    <a:pt x="293989" y="292703"/>
                  </a:lnTo>
                  <a:lnTo>
                    <a:pt x="259136" y="319503"/>
                  </a:lnTo>
                  <a:lnTo>
                    <a:pt x="217997" y="336779"/>
                  </a:lnTo>
                  <a:lnTo>
                    <a:pt x="172212" y="342900"/>
                  </a:lnTo>
                  <a:lnTo>
                    <a:pt x="126426" y="336779"/>
                  </a:lnTo>
                  <a:lnTo>
                    <a:pt x="85287" y="319503"/>
                  </a:lnTo>
                  <a:lnTo>
                    <a:pt x="50434" y="292703"/>
                  </a:lnTo>
                  <a:lnTo>
                    <a:pt x="23509" y="258007"/>
                  </a:lnTo>
                  <a:lnTo>
                    <a:pt x="6150" y="217046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32">
            <a:extLst>
              <a:ext uri="{FF2B5EF4-FFF2-40B4-BE49-F238E27FC236}">
                <a16:creationId xmlns:a16="http://schemas.microsoft.com/office/drawing/2014/main" id="{7B8742AA-2322-6B84-9B8F-E053FE5FD758}"/>
              </a:ext>
            </a:extLst>
          </p:cNvPr>
          <p:cNvSpPr txBox="1"/>
          <p:nvPr/>
        </p:nvSpPr>
        <p:spPr>
          <a:xfrm>
            <a:off x="5564054" y="3033515"/>
            <a:ext cx="103823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00" b="1" spc="-135" dirty="0">
                <a:solidFill>
                  <a:srgbClr val="FFFFFF"/>
                </a:solidFill>
                <a:ea typeface="Verdana" panose="020B0604030504040204" pitchFamily="34" charset="0"/>
                <a:cs typeface="Verdana"/>
              </a:rPr>
              <a:t>3</a:t>
            </a:r>
            <a:endParaRPr sz="1400" dirty="0">
              <a:ea typeface="Verdana" panose="020B0604030504040204" pitchFamily="34" charset="0"/>
              <a:cs typeface="Verdana"/>
            </a:endParaRPr>
          </a:p>
        </p:txBody>
      </p:sp>
      <p:sp>
        <p:nvSpPr>
          <p:cNvPr id="26" name="object 28">
            <a:extLst>
              <a:ext uri="{FF2B5EF4-FFF2-40B4-BE49-F238E27FC236}">
                <a16:creationId xmlns:a16="http://schemas.microsoft.com/office/drawing/2014/main" id="{373869C0-5640-A7F3-A35A-06AD362240E6}"/>
              </a:ext>
            </a:extLst>
          </p:cNvPr>
          <p:cNvSpPr txBox="1"/>
          <p:nvPr/>
        </p:nvSpPr>
        <p:spPr>
          <a:xfrm>
            <a:off x="1210472" y="1207851"/>
            <a:ext cx="103823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CO" sz="1400" b="1" dirty="0">
                <a:solidFill>
                  <a:srgbClr val="F8F8F8"/>
                </a:solidFill>
                <a:cs typeface="Verdana"/>
              </a:rPr>
              <a:t>1</a:t>
            </a:r>
            <a:endParaRPr sz="1400" b="1" dirty="0">
              <a:solidFill>
                <a:srgbClr val="F8F8F8"/>
              </a:solidFill>
              <a:cs typeface="Verdana"/>
            </a:endParaRPr>
          </a:p>
        </p:txBody>
      </p:sp>
      <p:sp>
        <p:nvSpPr>
          <p:cNvPr id="27" name="Oval 163">
            <a:extLst>
              <a:ext uri="{FF2B5EF4-FFF2-40B4-BE49-F238E27FC236}">
                <a16:creationId xmlns:a16="http://schemas.microsoft.com/office/drawing/2014/main" id="{390C7BA2-9D40-5D2F-8ADF-BF54F3F28F41}"/>
              </a:ext>
            </a:extLst>
          </p:cNvPr>
          <p:cNvSpPr/>
          <p:nvPr/>
        </p:nvSpPr>
        <p:spPr bwMode="ltGray">
          <a:xfrm>
            <a:off x="941835" y="6079188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8" name="Freeform 4851">
            <a:extLst>
              <a:ext uri="{FF2B5EF4-FFF2-40B4-BE49-F238E27FC236}">
                <a16:creationId xmlns:a16="http://schemas.microsoft.com/office/drawing/2014/main" id="{7B3A88DD-23B5-527E-F080-8E87FA43C73B}"/>
              </a:ext>
            </a:extLst>
          </p:cNvPr>
          <p:cNvSpPr>
            <a:spLocks noEditPoints="1"/>
          </p:cNvSpPr>
          <p:nvPr/>
        </p:nvSpPr>
        <p:spPr bwMode="auto">
          <a:xfrm>
            <a:off x="1028113" y="6206910"/>
            <a:ext cx="438669" cy="463039"/>
          </a:xfrm>
          <a:custGeom>
            <a:avLst/>
            <a:gdLst>
              <a:gd name="T0" fmla="*/ 248 w 360"/>
              <a:gd name="T1" fmla="*/ 8 h 380"/>
              <a:gd name="T2" fmla="*/ 274 w 360"/>
              <a:gd name="T3" fmla="*/ 0 h 380"/>
              <a:gd name="T4" fmla="*/ 298 w 360"/>
              <a:gd name="T5" fmla="*/ 28 h 380"/>
              <a:gd name="T6" fmla="*/ 280 w 360"/>
              <a:gd name="T7" fmla="*/ 56 h 380"/>
              <a:gd name="T8" fmla="*/ 258 w 360"/>
              <a:gd name="T9" fmla="*/ 56 h 380"/>
              <a:gd name="T10" fmla="*/ 240 w 360"/>
              <a:gd name="T11" fmla="*/ 28 h 380"/>
              <a:gd name="T12" fmla="*/ 344 w 360"/>
              <a:gd name="T13" fmla="*/ 88 h 380"/>
              <a:gd name="T14" fmla="*/ 288 w 360"/>
              <a:gd name="T15" fmla="*/ 68 h 380"/>
              <a:gd name="T16" fmla="*/ 214 w 360"/>
              <a:gd name="T17" fmla="*/ 70 h 380"/>
              <a:gd name="T18" fmla="*/ 194 w 360"/>
              <a:gd name="T19" fmla="*/ 90 h 380"/>
              <a:gd name="T20" fmla="*/ 224 w 360"/>
              <a:gd name="T21" fmla="*/ 114 h 380"/>
              <a:gd name="T22" fmla="*/ 248 w 360"/>
              <a:gd name="T23" fmla="*/ 166 h 380"/>
              <a:gd name="T24" fmla="*/ 234 w 360"/>
              <a:gd name="T25" fmla="*/ 208 h 380"/>
              <a:gd name="T26" fmla="*/ 278 w 360"/>
              <a:gd name="T27" fmla="*/ 214 h 380"/>
              <a:gd name="T28" fmla="*/ 310 w 360"/>
              <a:gd name="T29" fmla="*/ 244 h 380"/>
              <a:gd name="T30" fmla="*/ 332 w 360"/>
              <a:gd name="T31" fmla="*/ 200 h 380"/>
              <a:gd name="T32" fmla="*/ 348 w 360"/>
              <a:gd name="T33" fmla="*/ 208 h 380"/>
              <a:gd name="T34" fmla="*/ 360 w 360"/>
              <a:gd name="T35" fmla="*/ 190 h 380"/>
              <a:gd name="T36" fmla="*/ 102 w 360"/>
              <a:gd name="T37" fmla="*/ 56 h 380"/>
              <a:gd name="T38" fmla="*/ 120 w 360"/>
              <a:gd name="T39" fmla="*/ 28 h 380"/>
              <a:gd name="T40" fmla="*/ 98 w 360"/>
              <a:gd name="T41" fmla="*/ 0 h 380"/>
              <a:gd name="T42" fmla="*/ 70 w 360"/>
              <a:gd name="T43" fmla="*/ 8 h 380"/>
              <a:gd name="T44" fmla="*/ 62 w 360"/>
              <a:gd name="T45" fmla="*/ 34 h 380"/>
              <a:gd name="T46" fmla="*/ 92 w 360"/>
              <a:gd name="T47" fmla="*/ 58 h 380"/>
              <a:gd name="T48" fmla="*/ 50 w 360"/>
              <a:gd name="T49" fmla="*/ 244 h 380"/>
              <a:gd name="T50" fmla="*/ 74 w 360"/>
              <a:gd name="T51" fmla="*/ 218 h 380"/>
              <a:gd name="T52" fmla="*/ 126 w 360"/>
              <a:gd name="T53" fmla="*/ 208 h 380"/>
              <a:gd name="T54" fmla="*/ 112 w 360"/>
              <a:gd name="T55" fmla="*/ 166 h 380"/>
              <a:gd name="T56" fmla="*/ 128 w 360"/>
              <a:gd name="T57" fmla="*/ 122 h 380"/>
              <a:gd name="T58" fmla="*/ 166 w 360"/>
              <a:gd name="T59" fmla="*/ 90 h 380"/>
              <a:gd name="T60" fmla="*/ 154 w 360"/>
              <a:gd name="T61" fmla="*/ 74 h 380"/>
              <a:gd name="T62" fmla="*/ 72 w 360"/>
              <a:gd name="T63" fmla="*/ 68 h 380"/>
              <a:gd name="T64" fmla="*/ 20 w 360"/>
              <a:gd name="T65" fmla="*/ 80 h 380"/>
              <a:gd name="T66" fmla="*/ 0 w 360"/>
              <a:gd name="T67" fmla="*/ 190 h 380"/>
              <a:gd name="T68" fmla="*/ 12 w 360"/>
              <a:gd name="T69" fmla="*/ 208 h 380"/>
              <a:gd name="T70" fmla="*/ 28 w 360"/>
              <a:gd name="T71" fmla="*/ 200 h 380"/>
              <a:gd name="T72" fmla="*/ 170 w 360"/>
              <a:gd name="T73" fmla="*/ 118 h 380"/>
              <a:gd name="T74" fmla="*/ 136 w 360"/>
              <a:gd name="T75" fmla="*/ 146 h 380"/>
              <a:gd name="T76" fmla="*/ 136 w 360"/>
              <a:gd name="T77" fmla="*/ 184 h 380"/>
              <a:gd name="T78" fmla="*/ 170 w 360"/>
              <a:gd name="T79" fmla="*/ 214 h 380"/>
              <a:gd name="T80" fmla="*/ 208 w 360"/>
              <a:gd name="T81" fmla="*/ 206 h 380"/>
              <a:gd name="T82" fmla="*/ 228 w 360"/>
              <a:gd name="T83" fmla="*/ 166 h 380"/>
              <a:gd name="T84" fmla="*/ 214 w 360"/>
              <a:gd name="T85" fmla="*/ 132 h 380"/>
              <a:gd name="T86" fmla="*/ 296 w 360"/>
              <a:gd name="T87" fmla="*/ 260 h 380"/>
              <a:gd name="T88" fmla="*/ 288 w 360"/>
              <a:gd name="T89" fmla="*/ 246 h 380"/>
              <a:gd name="T90" fmla="*/ 180 w 360"/>
              <a:gd name="T91" fmla="*/ 278 h 380"/>
              <a:gd name="T92" fmla="*/ 82 w 360"/>
              <a:gd name="T93" fmla="*/ 236 h 380"/>
              <a:gd name="T94" fmla="*/ 64 w 360"/>
              <a:gd name="T95" fmla="*/ 260 h 380"/>
              <a:gd name="T96" fmla="*/ 106 w 360"/>
              <a:gd name="T97" fmla="*/ 304 h 380"/>
              <a:gd name="T98" fmla="*/ 146 w 360"/>
              <a:gd name="T99" fmla="*/ 378 h 380"/>
              <a:gd name="T100" fmla="*/ 214 w 360"/>
              <a:gd name="T101" fmla="*/ 378 h 380"/>
              <a:gd name="T102" fmla="*/ 264 w 360"/>
              <a:gd name="T103" fmla="*/ 362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0" h="380">
                <a:moveTo>
                  <a:pt x="240" y="28"/>
                </a:moveTo>
                <a:lnTo>
                  <a:pt x="240" y="28"/>
                </a:lnTo>
                <a:lnTo>
                  <a:pt x="240" y="22"/>
                </a:lnTo>
                <a:lnTo>
                  <a:pt x="242" y="18"/>
                </a:lnTo>
                <a:lnTo>
                  <a:pt x="248" y="8"/>
                </a:lnTo>
                <a:lnTo>
                  <a:pt x="258" y="2"/>
                </a:lnTo>
                <a:lnTo>
                  <a:pt x="262" y="0"/>
                </a:lnTo>
                <a:lnTo>
                  <a:pt x="268" y="0"/>
                </a:lnTo>
                <a:lnTo>
                  <a:pt x="268" y="0"/>
                </a:lnTo>
                <a:lnTo>
                  <a:pt x="274" y="0"/>
                </a:lnTo>
                <a:lnTo>
                  <a:pt x="280" y="2"/>
                </a:lnTo>
                <a:lnTo>
                  <a:pt x="290" y="8"/>
                </a:lnTo>
                <a:lnTo>
                  <a:pt x="296" y="18"/>
                </a:lnTo>
                <a:lnTo>
                  <a:pt x="298" y="22"/>
                </a:lnTo>
                <a:lnTo>
                  <a:pt x="298" y="28"/>
                </a:lnTo>
                <a:lnTo>
                  <a:pt x="298" y="28"/>
                </a:lnTo>
                <a:lnTo>
                  <a:pt x="298" y="34"/>
                </a:lnTo>
                <a:lnTo>
                  <a:pt x="296" y="40"/>
                </a:lnTo>
                <a:lnTo>
                  <a:pt x="290" y="50"/>
                </a:lnTo>
                <a:lnTo>
                  <a:pt x="280" y="56"/>
                </a:lnTo>
                <a:lnTo>
                  <a:pt x="274" y="58"/>
                </a:lnTo>
                <a:lnTo>
                  <a:pt x="268" y="58"/>
                </a:lnTo>
                <a:lnTo>
                  <a:pt x="268" y="58"/>
                </a:lnTo>
                <a:lnTo>
                  <a:pt x="262" y="58"/>
                </a:lnTo>
                <a:lnTo>
                  <a:pt x="258" y="56"/>
                </a:lnTo>
                <a:lnTo>
                  <a:pt x="248" y="50"/>
                </a:lnTo>
                <a:lnTo>
                  <a:pt x="242" y="40"/>
                </a:lnTo>
                <a:lnTo>
                  <a:pt x="240" y="34"/>
                </a:lnTo>
                <a:lnTo>
                  <a:pt x="240" y="28"/>
                </a:lnTo>
                <a:lnTo>
                  <a:pt x="240" y="28"/>
                </a:lnTo>
                <a:close/>
                <a:moveTo>
                  <a:pt x="360" y="190"/>
                </a:moveTo>
                <a:lnTo>
                  <a:pt x="344" y="90"/>
                </a:lnTo>
                <a:lnTo>
                  <a:pt x="344" y="90"/>
                </a:lnTo>
                <a:lnTo>
                  <a:pt x="344" y="88"/>
                </a:lnTo>
                <a:lnTo>
                  <a:pt x="344" y="88"/>
                </a:lnTo>
                <a:lnTo>
                  <a:pt x="340" y="80"/>
                </a:lnTo>
                <a:lnTo>
                  <a:pt x="332" y="74"/>
                </a:lnTo>
                <a:lnTo>
                  <a:pt x="324" y="70"/>
                </a:lnTo>
                <a:lnTo>
                  <a:pt x="314" y="68"/>
                </a:lnTo>
                <a:lnTo>
                  <a:pt x="288" y="68"/>
                </a:lnTo>
                <a:lnTo>
                  <a:pt x="270" y="102"/>
                </a:lnTo>
                <a:lnTo>
                  <a:pt x="250" y="68"/>
                </a:lnTo>
                <a:lnTo>
                  <a:pt x="222" y="68"/>
                </a:lnTo>
                <a:lnTo>
                  <a:pt x="222" y="68"/>
                </a:lnTo>
                <a:lnTo>
                  <a:pt x="214" y="70"/>
                </a:lnTo>
                <a:lnTo>
                  <a:pt x="206" y="74"/>
                </a:lnTo>
                <a:lnTo>
                  <a:pt x="198" y="80"/>
                </a:lnTo>
                <a:lnTo>
                  <a:pt x="194" y="88"/>
                </a:lnTo>
                <a:lnTo>
                  <a:pt x="194" y="88"/>
                </a:lnTo>
                <a:lnTo>
                  <a:pt x="194" y="90"/>
                </a:lnTo>
                <a:lnTo>
                  <a:pt x="192" y="98"/>
                </a:lnTo>
                <a:lnTo>
                  <a:pt x="192" y="98"/>
                </a:lnTo>
                <a:lnTo>
                  <a:pt x="204" y="102"/>
                </a:lnTo>
                <a:lnTo>
                  <a:pt x="214" y="106"/>
                </a:lnTo>
                <a:lnTo>
                  <a:pt x="224" y="114"/>
                </a:lnTo>
                <a:lnTo>
                  <a:pt x="232" y="122"/>
                </a:lnTo>
                <a:lnTo>
                  <a:pt x="240" y="132"/>
                </a:lnTo>
                <a:lnTo>
                  <a:pt x="244" y="142"/>
                </a:lnTo>
                <a:lnTo>
                  <a:pt x="248" y="154"/>
                </a:lnTo>
                <a:lnTo>
                  <a:pt x="248" y="166"/>
                </a:lnTo>
                <a:lnTo>
                  <a:pt x="248" y="166"/>
                </a:lnTo>
                <a:lnTo>
                  <a:pt x="248" y="178"/>
                </a:lnTo>
                <a:lnTo>
                  <a:pt x="246" y="188"/>
                </a:lnTo>
                <a:lnTo>
                  <a:pt x="240" y="198"/>
                </a:lnTo>
                <a:lnTo>
                  <a:pt x="234" y="208"/>
                </a:lnTo>
                <a:lnTo>
                  <a:pt x="250" y="208"/>
                </a:lnTo>
                <a:lnTo>
                  <a:pt x="250" y="208"/>
                </a:lnTo>
                <a:lnTo>
                  <a:pt x="260" y="208"/>
                </a:lnTo>
                <a:lnTo>
                  <a:pt x="270" y="210"/>
                </a:lnTo>
                <a:lnTo>
                  <a:pt x="278" y="214"/>
                </a:lnTo>
                <a:lnTo>
                  <a:pt x="286" y="218"/>
                </a:lnTo>
                <a:lnTo>
                  <a:pt x="294" y="222"/>
                </a:lnTo>
                <a:lnTo>
                  <a:pt x="300" y="228"/>
                </a:lnTo>
                <a:lnTo>
                  <a:pt x="306" y="236"/>
                </a:lnTo>
                <a:lnTo>
                  <a:pt x="310" y="244"/>
                </a:lnTo>
                <a:lnTo>
                  <a:pt x="308" y="118"/>
                </a:lnTo>
                <a:lnTo>
                  <a:pt x="318" y="118"/>
                </a:lnTo>
                <a:lnTo>
                  <a:pt x="330" y="196"/>
                </a:lnTo>
                <a:lnTo>
                  <a:pt x="330" y="196"/>
                </a:lnTo>
                <a:lnTo>
                  <a:pt x="332" y="200"/>
                </a:lnTo>
                <a:lnTo>
                  <a:pt x="336" y="204"/>
                </a:lnTo>
                <a:lnTo>
                  <a:pt x="340" y="208"/>
                </a:lnTo>
                <a:lnTo>
                  <a:pt x="346" y="208"/>
                </a:lnTo>
                <a:lnTo>
                  <a:pt x="346" y="208"/>
                </a:lnTo>
                <a:lnTo>
                  <a:pt x="348" y="208"/>
                </a:lnTo>
                <a:lnTo>
                  <a:pt x="348" y="208"/>
                </a:lnTo>
                <a:lnTo>
                  <a:pt x="354" y="206"/>
                </a:lnTo>
                <a:lnTo>
                  <a:pt x="358" y="202"/>
                </a:lnTo>
                <a:lnTo>
                  <a:pt x="360" y="196"/>
                </a:lnTo>
                <a:lnTo>
                  <a:pt x="360" y="190"/>
                </a:lnTo>
                <a:lnTo>
                  <a:pt x="360" y="190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98" y="58"/>
                </a:lnTo>
                <a:lnTo>
                  <a:pt x="102" y="56"/>
                </a:lnTo>
                <a:lnTo>
                  <a:pt x="112" y="50"/>
                </a:lnTo>
                <a:lnTo>
                  <a:pt x="118" y="40"/>
                </a:lnTo>
                <a:lnTo>
                  <a:pt x="120" y="34"/>
                </a:lnTo>
                <a:lnTo>
                  <a:pt x="120" y="28"/>
                </a:lnTo>
                <a:lnTo>
                  <a:pt x="120" y="28"/>
                </a:lnTo>
                <a:lnTo>
                  <a:pt x="120" y="22"/>
                </a:lnTo>
                <a:lnTo>
                  <a:pt x="118" y="18"/>
                </a:lnTo>
                <a:lnTo>
                  <a:pt x="112" y="8"/>
                </a:lnTo>
                <a:lnTo>
                  <a:pt x="102" y="2"/>
                </a:lnTo>
                <a:lnTo>
                  <a:pt x="98" y="0"/>
                </a:lnTo>
                <a:lnTo>
                  <a:pt x="92" y="0"/>
                </a:lnTo>
                <a:lnTo>
                  <a:pt x="92" y="0"/>
                </a:lnTo>
                <a:lnTo>
                  <a:pt x="86" y="0"/>
                </a:lnTo>
                <a:lnTo>
                  <a:pt x="80" y="2"/>
                </a:lnTo>
                <a:lnTo>
                  <a:pt x="70" y="8"/>
                </a:lnTo>
                <a:lnTo>
                  <a:pt x="64" y="18"/>
                </a:lnTo>
                <a:lnTo>
                  <a:pt x="62" y="22"/>
                </a:lnTo>
                <a:lnTo>
                  <a:pt x="62" y="28"/>
                </a:lnTo>
                <a:lnTo>
                  <a:pt x="62" y="28"/>
                </a:lnTo>
                <a:lnTo>
                  <a:pt x="62" y="34"/>
                </a:lnTo>
                <a:lnTo>
                  <a:pt x="64" y="40"/>
                </a:lnTo>
                <a:lnTo>
                  <a:pt x="70" y="50"/>
                </a:lnTo>
                <a:lnTo>
                  <a:pt x="80" y="56"/>
                </a:lnTo>
                <a:lnTo>
                  <a:pt x="86" y="58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30" y="196"/>
                </a:moveTo>
                <a:lnTo>
                  <a:pt x="42" y="118"/>
                </a:lnTo>
                <a:lnTo>
                  <a:pt x="52" y="118"/>
                </a:lnTo>
                <a:lnTo>
                  <a:pt x="50" y="244"/>
                </a:lnTo>
                <a:lnTo>
                  <a:pt x="50" y="244"/>
                </a:lnTo>
                <a:lnTo>
                  <a:pt x="54" y="236"/>
                </a:lnTo>
                <a:lnTo>
                  <a:pt x="60" y="228"/>
                </a:lnTo>
                <a:lnTo>
                  <a:pt x="66" y="222"/>
                </a:lnTo>
                <a:lnTo>
                  <a:pt x="74" y="218"/>
                </a:lnTo>
                <a:lnTo>
                  <a:pt x="82" y="214"/>
                </a:lnTo>
                <a:lnTo>
                  <a:pt x="90" y="210"/>
                </a:lnTo>
                <a:lnTo>
                  <a:pt x="100" y="208"/>
                </a:lnTo>
                <a:lnTo>
                  <a:pt x="110" y="208"/>
                </a:lnTo>
                <a:lnTo>
                  <a:pt x="126" y="208"/>
                </a:lnTo>
                <a:lnTo>
                  <a:pt x="126" y="208"/>
                </a:lnTo>
                <a:lnTo>
                  <a:pt x="120" y="198"/>
                </a:lnTo>
                <a:lnTo>
                  <a:pt x="114" y="188"/>
                </a:lnTo>
                <a:lnTo>
                  <a:pt x="112" y="178"/>
                </a:lnTo>
                <a:lnTo>
                  <a:pt x="112" y="166"/>
                </a:lnTo>
                <a:lnTo>
                  <a:pt x="112" y="166"/>
                </a:lnTo>
                <a:lnTo>
                  <a:pt x="112" y="154"/>
                </a:lnTo>
                <a:lnTo>
                  <a:pt x="116" y="142"/>
                </a:lnTo>
                <a:lnTo>
                  <a:pt x="120" y="132"/>
                </a:lnTo>
                <a:lnTo>
                  <a:pt x="128" y="122"/>
                </a:lnTo>
                <a:lnTo>
                  <a:pt x="136" y="114"/>
                </a:lnTo>
                <a:lnTo>
                  <a:pt x="146" y="106"/>
                </a:lnTo>
                <a:lnTo>
                  <a:pt x="156" y="102"/>
                </a:lnTo>
                <a:lnTo>
                  <a:pt x="168" y="98"/>
                </a:lnTo>
                <a:lnTo>
                  <a:pt x="166" y="90"/>
                </a:lnTo>
                <a:lnTo>
                  <a:pt x="166" y="90"/>
                </a:lnTo>
                <a:lnTo>
                  <a:pt x="166" y="88"/>
                </a:lnTo>
                <a:lnTo>
                  <a:pt x="166" y="88"/>
                </a:lnTo>
                <a:lnTo>
                  <a:pt x="162" y="80"/>
                </a:lnTo>
                <a:lnTo>
                  <a:pt x="154" y="74"/>
                </a:lnTo>
                <a:lnTo>
                  <a:pt x="146" y="70"/>
                </a:lnTo>
                <a:lnTo>
                  <a:pt x="138" y="68"/>
                </a:lnTo>
                <a:lnTo>
                  <a:pt x="110" y="68"/>
                </a:lnTo>
                <a:lnTo>
                  <a:pt x="90" y="102"/>
                </a:lnTo>
                <a:lnTo>
                  <a:pt x="72" y="68"/>
                </a:lnTo>
                <a:lnTo>
                  <a:pt x="46" y="68"/>
                </a:lnTo>
                <a:lnTo>
                  <a:pt x="46" y="68"/>
                </a:lnTo>
                <a:lnTo>
                  <a:pt x="36" y="70"/>
                </a:lnTo>
                <a:lnTo>
                  <a:pt x="28" y="74"/>
                </a:lnTo>
                <a:lnTo>
                  <a:pt x="20" y="80"/>
                </a:lnTo>
                <a:lnTo>
                  <a:pt x="16" y="88"/>
                </a:lnTo>
                <a:lnTo>
                  <a:pt x="16" y="88"/>
                </a:lnTo>
                <a:lnTo>
                  <a:pt x="16" y="90"/>
                </a:lnTo>
                <a:lnTo>
                  <a:pt x="0" y="190"/>
                </a:lnTo>
                <a:lnTo>
                  <a:pt x="0" y="190"/>
                </a:lnTo>
                <a:lnTo>
                  <a:pt x="0" y="196"/>
                </a:lnTo>
                <a:lnTo>
                  <a:pt x="2" y="202"/>
                </a:lnTo>
                <a:lnTo>
                  <a:pt x="6" y="206"/>
                </a:lnTo>
                <a:lnTo>
                  <a:pt x="12" y="208"/>
                </a:lnTo>
                <a:lnTo>
                  <a:pt x="12" y="208"/>
                </a:lnTo>
                <a:lnTo>
                  <a:pt x="14" y="208"/>
                </a:lnTo>
                <a:lnTo>
                  <a:pt x="14" y="208"/>
                </a:lnTo>
                <a:lnTo>
                  <a:pt x="20" y="208"/>
                </a:lnTo>
                <a:lnTo>
                  <a:pt x="24" y="204"/>
                </a:lnTo>
                <a:lnTo>
                  <a:pt x="28" y="200"/>
                </a:lnTo>
                <a:lnTo>
                  <a:pt x="30" y="196"/>
                </a:lnTo>
                <a:lnTo>
                  <a:pt x="30" y="196"/>
                </a:lnTo>
                <a:close/>
                <a:moveTo>
                  <a:pt x="180" y="118"/>
                </a:moveTo>
                <a:lnTo>
                  <a:pt x="180" y="118"/>
                </a:lnTo>
                <a:lnTo>
                  <a:pt x="170" y="118"/>
                </a:lnTo>
                <a:lnTo>
                  <a:pt x="162" y="120"/>
                </a:lnTo>
                <a:lnTo>
                  <a:pt x="152" y="126"/>
                </a:lnTo>
                <a:lnTo>
                  <a:pt x="146" y="132"/>
                </a:lnTo>
                <a:lnTo>
                  <a:pt x="140" y="138"/>
                </a:lnTo>
                <a:lnTo>
                  <a:pt x="136" y="146"/>
                </a:lnTo>
                <a:lnTo>
                  <a:pt x="132" y="156"/>
                </a:lnTo>
                <a:lnTo>
                  <a:pt x="132" y="166"/>
                </a:lnTo>
                <a:lnTo>
                  <a:pt x="132" y="166"/>
                </a:lnTo>
                <a:lnTo>
                  <a:pt x="132" y="176"/>
                </a:lnTo>
                <a:lnTo>
                  <a:pt x="136" y="184"/>
                </a:lnTo>
                <a:lnTo>
                  <a:pt x="140" y="194"/>
                </a:lnTo>
                <a:lnTo>
                  <a:pt x="146" y="200"/>
                </a:lnTo>
                <a:lnTo>
                  <a:pt x="152" y="206"/>
                </a:lnTo>
                <a:lnTo>
                  <a:pt x="162" y="210"/>
                </a:lnTo>
                <a:lnTo>
                  <a:pt x="170" y="214"/>
                </a:lnTo>
                <a:lnTo>
                  <a:pt x="180" y="214"/>
                </a:lnTo>
                <a:lnTo>
                  <a:pt x="180" y="214"/>
                </a:lnTo>
                <a:lnTo>
                  <a:pt x="190" y="214"/>
                </a:lnTo>
                <a:lnTo>
                  <a:pt x="200" y="210"/>
                </a:lnTo>
                <a:lnTo>
                  <a:pt x="208" y="206"/>
                </a:lnTo>
                <a:lnTo>
                  <a:pt x="214" y="200"/>
                </a:lnTo>
                <a:lnTo>
                  <a:pt x="220" y="194"/>
                </a:lnTo>
                <a:lnTo>
                  <a:pt x="224" y="184"/>
                </a:lnTo>
                <a:lnTo>
                  <a:pt x="228" y="176"/>
                </a:lnTo>
                <a:lnTo>
                  <a:pt x="228" y="166"/>
                </a:lnTo>
                <a:lnTo>
                  <a:pt x="228" y="166"/>
                </a:lnTo>
                <a:lnTo>
                  <a:pt x="228" y="156"/>
                </a:lnTo>
                <a:lnTo>
                  <a:pt x="224" y="146"/>
                </a:lnTo>
                <a:lnTo>
                  <a:pt x="220" y="138"/>
                </a:lnTo>
                <a:lnTo>
                  <a:pt x="214" y="132"/>
                </a:lnTo>
                <a:lnTo>
                  <a:pt x="208" y="126"/>
                </a:lnTo>
                <a:lnTo>
                  <a:pt x="200" y="120"/>
                </a:lnTo>
                <a:lnTo>
                  <a:pt x="190" y="118"/>
                </a:lnTo>
                <a:lnTo>
                  <a:pt x="180" y="118"/>
                </a:lnTo>
                <a:close/>
                <a:moveTo>
                  <a:pt x="296" y="260"/>
                </a:moveTo>
                <a:lnTo>
                  <a:pt x="296" y="260"/>
                </a:lnTo>
                <a:lnTo>
                  <a:pt x="294" y="258"/>
                </a:lnTo>
                <a:lnTo>
                  <a:pt x="294" y="258"/>
                </a:lnTo>
                <a:lnTo>
                  <a:pt x="292" y="252"/>
                </a:lnTo>
                <a:lnTo>
                  <a:pt x="288" y="246"/>
                </a:lnTo>
                <a:lnTo>
                  <a:pt x="278" y="236"/>
                </a:lnTo>
                <a:lnTo>
                  <a:pt x="266" y="230"/>
                </a:lnTo>
                <a:lnTo>
                  <a:pt x="250" y="228"/>
                </a:lnTo>
                <a:lnTo>
                  <a:pt x="210" y="228"/>
                </a:lnTo>
                <a:lnTo>
                  <a:pt x="180" y="278"/>
                </a:lnTo>
                <a:lnTo>
                  <a:pt x="150" y="228"/>
                </a:lnTo>
                <a:lnTo>
                  <a:pt x="110" y="228"/>
                </a:lnTo>
                <a:lnTo>
                  <a:pt x="110" y="228"/>
                </a:lnTo>
                <a:lnTo>
                  <a:pt x="94" y="230"/>
                </a:lnTo>
                <a:lnTo>
                  <a:pt x="82" y="236"/>
                </a:lnTo>
                <a:lnTo>
                  <a:pt x="72" y="246"/>
                </a:lnTo>
                <a:lnTo>
                  <a:pt x="68" y="252"/>
                </a:lnTo>
                <a:lnTo>
                  <a:pt x="66" y="258"/>
                </a:lnTo>
                <a:lnTo>
                  <a:pt x="66" y="258"/>
                </a:lnTo>
                <a:lnTo>
                  <a:pt x="64" y="260"/>
                </a:lnTo>
                <a:lnTo>
                  <a:pt x="52" y="336"/>
                </a:lnTo>
                <a:lnTo>
                  <a:pt x="52" y="336"/>
                </a:lnTo>
                <a:lnTo>
                  <a:pt x="72" y="352"/>
                </a:lnTo>
                <a:lnTo>
                  <a:pt x="96" y="362"/>
                </a:lnTo>
                <a:lnTo>
                  <a:pt x="106" y="304"/>
                </a:lnTo>
                <a:lnTo>
                  <a:pt x="118" y="304"/>
                </a:lnTo>
                <a:lnTo>
                  <a:pt x="114" y="370"/>
                </a:lnTo>
                <a:lnTo>
                  <a:pt x="114" y="370"/>
                </a:lnTo>
                <a:lnTo>
                  <a:pt x="130" y="374"/>
                </a:lnTo>
                <a:lnTo>
                  <a:pt x="146" y="378"/>
                </a:lnTo>
                <a:lnTo>
                  <a:pt x="162" y="380"/>
                </a:lnTo>
                <a:lnTo>
                  <a:pt x="180" y="380"/>
                </a:lnTo>
                <a:lnTo>
                  <a:pt x="180" y="380"/>
                </a:lnTo>
                <a:lnTo>
                  <a:pt x="196" y="380"/>
                </a:lnTo>
                <a:lnTo>
                  <a:pt x="214" y="378"/>
                </a:lnTo>
                <a:lnTo>
                  <a:pt x="230" y="374"/>
                </a:lnTo>
                <a:lnTo>
                  <a:pt x="246" y="370"/>
                </a:lnTo>
                <a:lnTo>
                  <a:pt x="242" y="304"/>
                </a:lnTo>
                <a:lnTo>
                  <a:pt x="254" y="304"/>
                </a:lnTo>
                <a:lnTo>
                  <a:pt x="264" y="362"/>
                </a:lnTo>
                <a:lnTo>
                  <a:pt x="264" y="362"/>
                </a:lnTo>
                <a:lnTo>
                  <a:pt x="288" y="350"/>
                </a:lnTo>
                <a:lnTo>
                  <a:pt x="308" y="336"/>
                </a:lnTo>
                <a:lnTo>
                  <a:pt x="296" y="260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BC0E120-1144-5A1E-17F7-4D8E0A2259E8}"/>
              </a:ext>
            </a:extLst>
          </p:cNvPr>
          <p:cNvSpPr txBox="1"/>
          <p:nvPr/>
        </p:nvSpPr>
        <p:spPr>
          <a:xfrm>
            <a:off x="1662608" y="6211350"/>
            <a:ext cx="151900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1400" b="1" dirty="0">
                <a:sym typeface="Calibri"/>
              </a:rPr>
              <a:t>More </a:t>
            </a:r>
            <a:r>
              <a:rPr lang="es-ES" sz="1400" b="1" dirty="0" err="1">
                <a:sym typeface="Calibri"/>
              </a:rPr>
              <a:t>clients</a:t>
            </a:r>
            <a:r>
              <a:rPr lang="es-ES" sz="1400" b="1" dirty="0">
                <a:sym typeface="Calibri"/>
              </a:rPr>
              <a:t>, mor</a:t>
            </a:r>
            <a:r>
              <a:rPr lang="es-ES" sz="1400" b="1" dirty="0"/>
              <a:t>e </a:t>
            </a:r>
            <a:r>
              <a:rPr lang="es-ES" sz="1400" b="1" dirty="0" err="1"/>
              <a:t>development</a:t>
            </a:r>
            <a:endParaRPr lang="es-ES" sz="2400" dirty="0">
              <a:solidFill>
                <a:srgbClr val="00123F"/>
              </a:solidFill>
              <a:sym typeface="Calibri"/>
            </a:endParaRPr>
          </a:p>
        </p:txBody>
      </p:sp>
      <p:sp>
        <p:nvSpPr>
          <p:cNvPr id="30" name="Oval 265">
            <a:extLst>
              <a:ext uri="{FF2B5EF4-FFF2-40B4-BE49-F238E27FC236}">
                <a16:creationId xmlns:a16="http://schemas.microsoft.com/office/drawing/2014/main" id="{9DDBCD59-6100-AA1E-3968-4C0FDE1248F4}"/>
              </a:ext>
            </a:extLst>
          </p:cNvPr>
          <p:cNvSpPr/>
          <p:nvPr/>
        </p:nvSpPr>
        <p:spPr bwMode="ltGray">
          <a:xfrm>
            <a:off x="6907572" y="6120297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1" name="Freeform 4922">
            <a:extLst>
              <a:ext uri="{FF2B5EF4-FFF2-40B4-BE49-F238E27FC236}">
                <a16:creationId xmlns:a16="http://schemas.microsoft.com/office/drawing/2014/main" id="{81CFB1FF-91BD-6C63-9620-329B30618D34}"/>
              </a:ext>
            </a:extLst>
          </p:cNvPr>
          <p:cNvSpPr>
            <a:spLocks noEditPoints="1"/>
          </p:cNvSpPr>
          <p:nvPr/>
        </p:nvSpPr>
        <p:spPr bwMode="auto">
          <a:xfrm>
            <a:off x="6995500" y="6181824"/>
            <a:ext cx="436144" cy="494297"/>
          </a:xfrm>
          <a:custGeom>
            <a:avLst/>
            <a:gdLst>
              <a:gd name="T0" fmla="*/ 52 w 360"/>
              <a:gd name="T1" fmla="*/ 176 h 408"/>
              <a:gd name="T2" fmla="*/ 142 w 360"/>
              <a:gd name="T3" fmla="*/ 222 h 408"/>
              <a:gd name="T4" fmla="*/ 96 w 360"/>
              <a:gd name="T5" fmla="*/ 356 h 408"/>
              <a:gd name="T6" fmla="*/ 14 w 360"/>
              <a:gd name="T7" fmla="*/ 298 h 408"/>
              <a:gd name="T8" fmla="*/ 82 w 360"/>
              <a:gd name="T9" fmla="*/ 380 h 408"/>
              <a:gd name="T10" fmla="*/ 4 w 360"/>
              <a:gd name="T11" fmla="*/ 192 h 408"/>
              <a:gd name="T12" fmla="*/ 4 w 360"/>
              <a:gd name="T13" fmla="*/ 260 h 408"/>
              <a:gd name="T14" fmla="*/ 356 w 360"/>
              <a:gd name="T15" fmla="*/ 264 h 408"/>
              <a:gd name="T16" fmla="*/ 308 w 360"/>
              <a:gd name="T17" fmla="*/ 356 h 408"/>
              <a:gd name="T18" fmla="*/ 216 w 360"/>
              <a:gd name="T19" fmla="*/ 404 h 408"/>
              <a:gd name="T20" fmla="*/ 134 w 360"/>
              <a:gd name="T21" fmla="*/ 402 h 408"/>
              <a:gd name="T22" fmla="*/ 136 w 360"/>
              <a:gd name="T23" fmla="*/ 302 h 408"/>
              <a:gd name="T24" fmla="*/ 192 w 360"/>
              <a:gd name="T25" fmla="*/ 216 h 408"/>
              <a:gd name="T26" fmla="*/ 288 w 360"/>
              <a:gd name="T27" fmla="*/ 176 h 408"/>
              <a:gd name="T28" fmla="*/ 358 w 360"/>
              <a:gd name="T29" fmla="*/ 204 h 408"/>
              <a:gd name="T30" fmla="*/ 316 w 360"/>
              <a:gd name="T31" fmla="*/ 282 h 408"/>
              <a:gd name="T32" fmla="*/ 326 w 360"/>
              <a:gd name="T33" fmla="*/ 222 h 408"/>
              <a:gd name="T34" fmla="*/ 234 w 360"/>
              <a:gd name="T35" fmla="*/ 228 h 408"/>
              <a:gd name="T36" fmla="*/ 308 w 360"/>
              <a:gd name="T37" fmla="*/ 208 h 408"/>
              <a:gd name="T38" fmla="*/ 194 w 360"/>
              <a:gd name="T39" fmla="*/ 262 h 408"/>
              <a:gd name="T40" fmla="*/ 306 w 360"/>
              <a:gd name="T41" fmla="*/ 302 h 408"/>
              <a:gd name="T42" fmla="*/ 200 w 360"/>
              <a:gd name="T43" fmla="*/ 374 h 408"/>
              <a:gd name="T44" fmla="*/ 296 w 360"/>
              <a:gd name="T45" fmla="*/ 318 h 408"/>
              <a:gd name="T46" fmla="*/ 214 w 360"/>
              <a:gd name="T47" fmla="*/ 70 h 408"/>
              <a:gd name="T48" fmla="*/ 180 w 360"/>
              <a:gd name="T49" fmla="*/ 48 h 408"/>
              <a:gd name="T50" fmla="*/ 150 w 360"/>
              <a:gd name="T51" fmla="*/ 64 h 408"/>
              <a:gd name="T52" fmla="*/ 146 w 360"/>
              <a:gd name="T53" fmla="*/ 100 h 408"/>
              <a:gd name="T54" fmla="*/ 180 w 360"/>
              <a:gd name="T55" fmla="*/ 122 h 408"/>
              <a:gd name="T56" fmla="*/ 210 w 360"/>
              <a:gd name="T57" fmla="*/ 106 h 408"/>
              <a:gd name="T58" fmla="*/ 180 w 360"/>
              <a:gd name="T59" fmla="*/ 192 h 408"/>
              <a:gd name="T60" fmla="*/ 170 w 360"/>
              <a:gd name="T61" fmla="*/ 146 h 408"/>
              <a:gd name="T62" fmla="*/ 180 w 360"/>
              <a:gd name="T63" fmla="*/ 136 h 408"/>
              <a:gd name="T64" fmla="*/ 190 w 360"/>
              <a:gd name="T65" fmla="*/ 182 h 408"/>
              <a:gd name="T66" fmla="*/ 180 w 360"/>
              <a:gd name="T67" fmla="*/ 192 h 408"/>
              <a:gd name="T68" fmla="*/ 110 w 360"/>
              <a:gd name="T69" fmla="*/ 148 h 408"/>
              <a:gd name="T70" fmla="*/ 132 w 360"/>
              <a:gd name="T71" fmla="*/ 120 h 408"/>
              <a:gd name="T72" fmla="*/ 146 w 360"/>
              <a:gd name="T73" fmla="*/ 128 h 408"/>
              <a:gd name="T74" fmla="*/ 120 w 360"/>
              <a:gd name="T75" fmla="*/ 156 h 408"/>
              <a:gd name="T76" fmla="*/ 96 w 360"/>
              <a:gd name="T77" fmla="*/ 94 h 408"/>
              <a:gd name="T78" fmla="*/ 92 w 360"/>
              <a:gd name="T79" fmla="*/ 78 h 408"/>
              <a:gd name="T80" fmla="*/ 122 w 360"/>
              <a:gd name="T81" fmla="*/ 76 h 408"/>
              <a:gd name="T82" fmla="*/ 126 w 360"/>
              <a:gd name="T83" fmla="*/ 92 h 408"/>
              <a:gd name="T84" fmla="*/ 132 w 360"/>
              <a:gd name="T85" fmla="*/ 50 h 408"/>
              <a:gd name="T86" fmla="*/ 118 w 360"/>
              <a:gd name="T87" fmla="*/ 28 h 408"/>
              <a:gd name="T88" fmla="*/ 134 w 360"/>
              <a:gd name="T89" fmla="*/ 24 h 408"/>
              <a:gd name="T90" fmla="*/ 144 w 360"/>
              <a:gd name="T91" fmla="*/ 48 h 408"/>
              <a:gd name="T92" fmla="*/ 240 w 360"/>
              <a:gd name="T93" fmla="*/ 156 h 408"/>
              <a:gd name="T94" fmla="*/ 214 w 360"/>
              <a:gd name="T95" fmla="*/ 128 h 408"/>
              <a:gd name="T96" fmla="*/ 228 w 360"/>
              <a:gd name="T97" fmla="*/ 120 h 408"/>
              <a:gd name="T98" fmla="*/ 250 w 360"/>
              <a:gd name="T99" fmla="*/ 148 h 408"/>
              <a:gd name="T100" fmla="*/ 242 w 360"/>
              <a:gd name="T101" fmla="*/ 94 h 408"/>
              <a:gd name="T102" fmla="*/ 232 w 360"/>
              <a:gd name="T103" fmla="*/ 84 h 408"/>
              <a:gd name="T104" fmla="*/ 260 w 360"/>
              <a:gd name="T105" fmla="*/ 74 h 408"/>
              <a:gd name="T106" fmla="*/ 270 w 360"/>
              <a:gd name="T107" fmla="*/ 84 h 408"/>
              <a:gd name="T108" fmla="*/ 242 w 360"/>
              <a:gd name="T109" fmla="*/ 94 h 408"/>
              <a:gd name="T110" fmla="*/ 214 w 360"/>
              <a:gd name="T111" fmla="*/ 46 h 408"/>
              <a:gd name="T112" fmla="*/ 230 w 360"/>
              <a:gd name="T113" fmla="*/ 22 h 408"/>
              <a:gd name="T114" fmla="*/ 244 w 360"/>
              <a:gd name="T115" fmla="*/ 32 h 408"/>
              <a:gd name="T116" fmla="*/ 224 w 360"/>
              <a:gd name="T117" fmla="*/ 52 h 408"/>
              <a:gd name="T118" fmla="*/ 170 w 360"/>
              <a:gd name="T119" fmla="*/ 28 h 408"/>
              <a:gd name="T120" fmla="*/ 176 w 360"/>
              <a:gd name="T121" fmla="*/ 2 h 408"/>
              <a:gd name="T122" fmla="*/ 190 w 360"/>
              <a:gd name="T123" fmla="*/ 10 h 408"/>
              <a:gd name="T124" fmla="*/ 180 w 360"/>
              <a:gd name="T125" fmla="*/ 3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0" h="408">
                <a:moveTo>
                  <a:pt x="112" y="272"/>
                </a:moveTo>
                <a:lnTo>
                  <a:pt x="18" y="178"/>
                </a:lnTo>
                <a:lnTo>
                  <a:pt x="18" y="178"/>
                </a:lnTo>
                <a:lnTo>
                  <a:pt x="36" y="176"/>
                </a:lnTo>
                <a:lnTo>
                  <a:pt x="52" y="176"/>
                </a:lnTo>
                <a:lnTo>
                  <a:pt x="52" y="176"/>
                </a:lnTo>
                <a:lnTo>
                  <a:pt x="80" y="178"/>
                </a:lnTo>
                <a:lnTo>
                  <a:pt x="108" y="184"/>
                </a:lnTo>
                <a:lnTo>
                  <a:pt x="132" y="194"/>
                </a:lnTo>
                <a:lnTo>
                  <a:pt x="156" y="208"/>
                </a:lnTo>
                <a:lnTo>
                  <a:pt x="156" y="208"/>
                </a:lnTo>
                <a:lnTo>
                  <a:pt x="142" y="222"/>
                </a:lnTo>
                <a:lnTo>
                  <a:pt x="130" y="238"/>
                </a:lnTo>
                <a:lnTo>
                  <a:pt x="120" y="256"/>
                </a:lnTo>
                <a:lnTo>
                  <a:pt x="112" y="272"/>
                </a:lnTo>
                <a:lnTo>
                  <a:pt x="112" y="272"/>
                </a:lnTo>
                <a:close/>
                <a:moveTo>
                  <a:pt x="96" y="356"/>
                </a:moveTo>
                <a:lnTo>
                  <a:pt x="96" y="356"/>
                </a:lnTo>
                <a:lnTo>
                  <a:pt x="98" y="324"/>
                </a:lnTo>
                <a:lnTo>
                  <a:pt x="104" y="294"/>
                </a:lnTo>
                <a:lnTo>
                  <a:pt x="92" y="280"/>
                </a:lnTo>
                <a:lnTo>
                  <a:pt x="8" y="280"/>
                </a:lnTo>
                <a:lnTo>
                  <a:pt x="8" y="280"/>
                </a:lnTo>
                <a:lnTo>
                  <a:pt x="14" y="298"/>
                </a:lnTo>
                <a:lnTo>
                  <a:pt x="22" y="314"/>
                </a:lnTo>
                <a:lnTo>
                  <a:pt x="32" y="330"/>
                </a:lnTo>
                <a:lnTo>
                  <a:pt x="42" y="344"/>
                </a:lnTo>
                <a:lnTo>
                  <a:pt x="54" y="356"/>
                </a:lnTo>
                <a:lnTo>
                  <a:pt x="68" y="368"/>
                </a:lnTo>
                <a:lnTo>
                  <a:pt x="82" y="380"/>
                </a:lnTo>
                <a:lnTo>
                  <a:pt x="98" y="388"/>
                </a:lnTo>
                <a:lnTo>
                  <a:pt x="98" y="388"/>
                </a:lnTo>
                <a:lnTo>
                  <a:pt x="96" y="372"/>
                </a:lnTo>
                <a:lnTo>
                  <a:pt x="96" y="356"/>
                </a:lnTo>
                <a:lnTo>
                  <a:pt x="96" y="356"/>
                </a:lnTo>
                <a:close/>
                <a:moveTo>
                  <a:pt x="4" y="192"/>
                </a:moveTo>
                <a:lnTo>
                  <a:pt x="4" y="192"/>
                </a:lnTo>
                <a:lnTo>
                  <a:pt x="2" y="210"/>
                </a:lnTo>
                <a:lnTo>
                  <a:pt x="0" y="228"/>
                </a:lnTo>
                <a:lnTo>
                  <a:pt x="0" y="228"/>
                </a:lnTo>
                <a:lnTo>
                  <a:pt x="0" y="244"/>
                </a:lnTo>
                <a:lnTo>
                  <a:pt x="4" y="260"/>
                </a:lnTo>
                <a:lnTo>
                  <a:pt x="72" y="260"/>
                </a:lnTo>
                <a:lnTo>
                  <a:pt x="4" y="192"/>
                </a:lnTo>
                <a:close/>
                <a:moveTo>
                  <a:pt x="360" y="228"/>
                </a:moveTo>
                <a:lnTo>
                  <a:pt x="360" y="228"/>
                </a:lnTo>
                <a:lnTo>
                  <a:pt x="358" y="246"/>
                </a:lnTo>
                <a:lnTo>
                  <a:pt x="356" y="264"/>
                </a:lnTo>
                <a:lnTo>
                  <a:pt x="352" y="282"/>
                </a:lnTo>
                <a:lnTo>
                  <a:pt x="346" y="298"/>
                </a:lnTo>
                <a:lnTo>
                  <a:pt x="338" y="314"/>
                </a:lnTo>
                <a:lnTo>
                  <a:pt x="330" y="328"/>
                </a:lnTo>
                <a:lnTo>
                  <a:pt x="318" y="342"/>
                </a:lnTo>
                <a:lnTo>
                  <a:pt x="308" y="356"/>
                </a:lnTo>
                <a:lnTo>
                  <a:pt x="294" y="366"/>
                </a:lnTo>
                <a:lnTo>
                  <a:pt x="280" y="378"/>
                </a:lnTo>
                <a:lnTo>
                  <a:pt x="266" y="386"/>
                </a:lnTo>
                <a:lnTo>
                  <a:pt x="250" y="394"/>
                </a:lnTo>
                <a:lnTo>
                  <a:pt x="234" y="400"/>
                </a:lnTo>
                <a:lnTo>
                  <a:pt x="216" y="404"/>
                </a:lnTo>
                <a:lnTo>
                  <a:pt x="198" y="406"/>
                </a:lnTo>
                <a:lnTo>
                  <a:pt x="180" y="408"/>
                </a:lnTo>
                <a:lnTo>
                  <a:pt x="180" y="408"/>
                </a:lnTo>
                <a:lnTo>
                  <a:pt x="156" y="406"/>
                </a:lnTo>
                <a:lnTo>
                  <a:pt x="134" y="402"/>
                </a:lnTo>
                <a:lnTo>
                  <a:pt x="134" y="402"/>
                </a:lnTo>
                <a:lnTo>
                  <a:pt x="128" y="378"/>
                </a:lnTo>
                <a:lnTo>
                  <a:pt x="128" y="356"/>
                </a:lnTo>
                <a:lnTo>
                  <a:pt x="128" y="356"/>
                </a:lnTo>
                <a:lnTo>
                  <a:pt x="128" y="336"/>
                </a:lnTo>
                <a:lnTo>
                  <a:pt x="130" y="318"/>
                </a:lnTo>
                <a:lnTo>
                  <a:pt x="136" y="302"/>
                </a:lnTo>
                <a:lnTo>
                  <a:pt x="142" y="286"/>
                </a:lnTo>
                <a:lnTo>
                  <a:pt x="150" y="270"/>
                </a:lnTo>
                <a:lnTo>
                  <a:pt x="158" y="254"/>
                </a:lnTo>
                <a:lnTo>
                  <a:pt x="168" y="240"/>
                </a:lnTo>
                <a:lnTo>
                  <a:pt x="180" y="228"/>
                </a:lnTo>
                <a:lnTo>
                  <a:pt x="192" y="216"/>
                </a:lnTo>
                <a:lnTo>
                  <a:pt x="206" y="206"/>
                </a:lnTo>
                <a:lnTo>
                  <a:pt x="222" y="198"/>
                </a:lnTo>
                <a:lnTo>
                  <a:pt x="238" y="190"/>
                </a:lnTo>
                <a:lnTo>
                  <a:pt x="254" y="184"/>
                </a:lnTo>
                <a:lnTo>
                  <a:pt x="270" y="178"/>
                </a:lnTo>
                <a:lnTo>
                  <a:pt x="288" y="176"/>
                </a:lnTo>
                <a:lnTo>
                  <a:pt x="308" y="176"/>
                </a:lnTo>
                <a:lnTo>
                  <a:pt x="308" y="176"/>
                </a:lnTo>
                <a:lnTo>
                  <a:pt x="330" y="176"/>
                </a:lnTo>
                <a:lnTo>
                  <a:pt x="354" y="182"/>
                </a:lnTo>
                <a:lnTo>
                  <a:pt x="354" y="182"/>
                </a:lnTo>
                <a:lnTo>
                  <a:pt x="358" y="204"/>
                </a:lnTo>
                <a:lnTo>
                  <a:pt x="360" y="228"/>
                </a:lnTo>
                <a:lnTo>
                  <a:pt x="360" y="228"/>
                </a:lnTo>
                <a:close/>
                <a:moveTo>
                  <a:pt x="326" y="222"/>
                </a:moveTo>
                <a:lnTo>
                  <a:pt x="268" y="282"/>
                </a:lnTo>
                <a:lnTo>
                  <a:pt x="316" y="282"/>
                </a:lnTo>
                <a:lnTo>
                  <a:pt x="316" y="282"/>
                </a:lnTo>
                <a:lnTo>
                  <a:pt x="320" y="268"/>
                </a:lnTo>
                <a:lnTo>
                  <a:pt x="324" y="256"/>
                </a:lnTo>
                <a:lnTo>
                  <a:pt x="326" y="242"/>
                </a:lnTo>
                <a:lnTo>
                  <a:pt x="326" y="228"/>
                </a:lnTo>
                <a:lnTo>
                  <a:pt x="326" y="228"/>
                </a:lnTo>
                <a:lnTo>
                  <a:pt x="326" y="222"/>
                </a:lnTo>
                <a:lnTo>
                  <a:pt x="326" y="222"/>
                </a:lnTo>
                <a:close/>
                <a:moveTo>
                  <a:pt x="308" y="208"/>
                </a:moveTo>
                <a:lnTo>
                  <a:pt x="308" y="208"/>
                </a:lnTo>
                <a:lnTo>
                  <a:pt x="282" y="210"/>
                </a:lnTo>
                <a:lnTo>
                  <a:pt x="256" y="218"/>
                </a:lnTo>
                <a:lnTo>
                  <a:pt x="234" y="228"/>
                </a:lnTo>
                <a:lnTo>
                  <a:pt x="214" y="242"/>
                </a:lnTo>
                <a:lnTo>
                  <a:pt x="214" y="308"/>
                </a:lnTo>
                <a:lnTo>
                  <a:pt x="312" y="208"/>
                </a:lnTo>
                <a:lnTo>
                  <a:pt x="312" y="208"/>
                </a:lnTo>
                <a:lnTo>
                  <a:pt x="308" y="208"/>
                </a:lnTo>
                <a:lnTo>
                  <a:pt x="308" y="208"/>
                </a:lnTo>
                <a:close/>
                <a:moveTo>
                  <a:pt x="160" y="356"/>
                </a:moveTo>
                <a:lnTo>
                  <a:pt x="160" y="356"/>
                </a:lnTo>
                <a:lnTo>
                  <a:pt x="160" y="360"/>
                </a:lnTo>
                <a:lnTo>
                  <a:pt x="194" y="328"/>
                </a:lnTo>
                <a:lnTo>
                  <a:pt x="194" y="262"/>
                </a:lnTo>
                <a:lnTo>
                  <a:pt x="194" y="262"/>
                </a:lnTo>
                <a:lnTo>
                  <a:pt x="180" y="282"/>
                </a:lnTo>
                <a:lnTo>
                  <a:pt x="170" y="306"/>
                </a:lnTo>
                <a:lnTo>
                  <a:pt x="162" y="330"/>
                </a:lnTo>
                <a:lnTo>
                  <a:pt x="160" y="356"/>
                </a:lnTo>
                <a:lnTo>
                  <a:pt x="160" y="356"/>
                </a:lnTo>
                <a:close/>
                <a:moveTo>
                  <a:pt x="306" y="302"/>
                </a:moveTo>
                <a:lnTo>
                  <a:pt x="248" y="302"/>
                </a:lnTo>
                <a:lnTo>
                  <a:pt x="174" y="374"/>
                </a:lnTo>
                <a:lnTo>
                  <a:pt x="174" y="374"/>
                </a:lnTo>
                <a:lnTo>
                  <a:pt x="180" y="374"/>
                </a:lnTo>
                <a:lnTo>
                  <a:pt x="180" y="374"/>
                </a:lnTo>
                <a:lnTo>
                  <a:pt x="200" y="374"/>
                </a:lnTo>
                <a:lnTo>
                  <a:pt x="220" y="370"/>
                </a:lnTo>
                <a:lnTo>
                  <a:pt x="238" y="364"/>
                </a:lnTo>
                <a:lnTo>
                  <a:pt x="254" y="354"/>
                </a:lnTo>
                <a:lnTo>
                  <a:pt x="270" y="344"/>
                </a:lnTo>
                <a:lnTo>
                  <a:pt x="284" y="332"/>
                </a:lnTo>
                <a:lnTo>
                  <a:pt x="296" y="318"/>
                </a:lnTo>
                <a:lnTo>
                  <a:pt x="306" y="302"/>
                </a:lnTo>
                <a:lnTo>
                  <a:pt x="306" y="302"/>
                </a:lnTo>
                <a:close/>
                <a:moveTo>
                  <a:pt x="216" y="84"/>
                </a:moveTo>
                <a:lnTo>
                  <a:pt x="216" y="84"/>
                </a:lnTo>
                <a:lnTo>
                  <a:pt x="216" y="78"/>
                </a:lnTo>
                <a:lnTo>
                  <a:pt x="214" y="70"/>
                </a:lnTo>
                <a:lnTo>
                  <a:pt x="210" y="64"/>
                </a:lnTo>
                <a:lnTo>
                  <a:pt x="206" y="60"/>
                </a:lnTo>
                <a:lnTo>
                  <a:pt x="200" y="56"/>
                </a:lnTo>
                <a:lnTo>
                  <a:pt x="194" y="52"/>
                </a:lnTo>
                <a:lnTo>
                  <a:pt x="188" y="50"/>
                </a:lnTo>
                <a:lnTo>
                  <a:pt x="180" y="48"/>
                </a:lnTo>
                <a:lnTo>
                  <a:pt x="180" y="48"/>
                </a:lnTo>
                <a:lnTo>
                  <a:pt x="172" y="50"/>
                </a:lnTo>
                <a:lnTo>
                  <a:pt x="166" y="52"/>
                </a:lnTo>
                <a:lnTo>
                  <a:pt x="160" y="56"/>
                </a:lnTo>
                <a:lnTo>
                  <a:pt x="154" y="60"/>
                </a:lnTo>
                <a:lnTo>
                  <a:pt x="150" y="64"/>
                </a:lnTo>
                <a:lnTo>
                  <a:pt x="146" y="70"/>
                </a:lnTo>
                <a:lnTo>
                  <a:pt x="144" y="78"/>
                </a:lnTo>
                <a:lnTo>
                  <a:pt x="144" y="84"/>
                </a:lnTo>
                <a:lnTo>
                  <a:pt x="144" y="84"/>
                </a:lnTo>
                <a:lnTo>
                  <a:pt x="144" y="92"/>
                </a:lnTo>
                <a:lnTo>
                  <a:pt x="146" y="100"/>
                </a:lnTo>
                <a:lnTo>
                  <a:pt x="150" y="106"/>
                </a:lnTo>
                <a:lnTo>
                  <a:pt x="154" y="110"/>
                </a:lnTo>
                <a:lnTo>
                  <a:pt x="160" y="114"/>
                </a:lnTo>
                <a:lnTo>
                  <a:pt x="166" y="118"/>
                </a:lnTo>
                <a:lnTo>
                  <a:pt x="172" y="120"/>
                </a:lnTo>
                <a:lnTo>
                  <a:pt x="180" y="122"/>
                </a:lnTo>
                <a:lnTo>
                  <a:pt x="180" y="122"/>
                </a:lnTo>
                <a:lnTo>
                  <a:pt x="188" y="120"/>
                </a:lnTo>
                <a:lnTo>
                  <a:pt x="194" y="118"/>
                </a:lnTo>
                <a:lnTo>
                  <a:pt x="200" y="114"/>
                </a:lnTo>
                <a:lnTo>
                  <a:pt x="206" y="110"/>
                </a:lnTo>
                <a:lnTo>
                  <a:pt x="210" y="106"/>
                </a:lnTo>
                <a:lnTo>
                  <a:pt x="214" y="100"/>
                </a:lnTo>
                <a:lnTo>
                  <a:pt x="216" y="92"/>
                </a:lnTo>
                <a:lnTo>
                  <a:pt x="216" y="84"/>
                </a:lnTo>
                <a:lnTo>
                  <a:pt x="216" y="84"/>
                </a:lnTo>
                <a:close/>
                <a:moveTo>
                  <a:pt x="180" y="192"/>
                </a:moveTo>
                <a:lnTo>
                  <a:pt x="180" y="192"/>
                </a:lnTo>
                <a:lnTo>
                  <a:pt x="180" y="192"/>
                </a:lnTo>
                <a:lnTo>
                  <a:pt x="176" y="190"/>
                </a:lnTo>
                <a:lnTo>
                  <a:pt x="172" y="188"/>
                </a:lnTo>
                <a:lnTo>
                  <a:pt x="170" y="186"/>
                </a:lnTo>
                <a:lnTo>
                  <a:pt x="170" y="182"/>
                </a:lnTo>
                <a:lnTo>
                  <a:pt x="170" y="146"/>
                </a:lnTo>
                <a:lnTo>
                  <a:pt x="170" y="146"/>
                </a:lnTo>
                <a:lnTo>
                  <a:pt x="170" y="142"/>
                </a:lnTo>
                <a:lnTo>
                  <a:pt x="172" y="140"/>
                </a:lnTo>
                <a:lnTo>
                  <a:pt x="176" y="138"/>
                </a:lnTo>
                <a:lnTo>
                  <a:pt x="180" y="136"/>
                </a:lnTo>
                <a:lnTo>
                  <a:pt x="180" y="136"/>
                </a:lnTo>
                <a:lnTo>
                  <a:pt x="180" y="136"/>
                </a:lnTo>
                <a:lnTo>
                  <a:pt x="184" y="138"/>
                </a:lnTo>
                <a:lnTo>
                  <a:pt x="188" y="140"/>
                </a:lnTo>
                <a:lnTo>
                  <a:pt x="190" y="142"/>
                </a:lnTo>
                <a:lnTo>
                  <a:pt x="190" y="146"/>
                </a:lnTo>
                <a:lnTo>
                  <a:pt x="190" y="182"/>
                </a:lnTo>
                <a:lnTo>
                  <a:pt x="190" y="182"/>
                </a:lnTo>
                <a:lnTo>
                  <a:pt x="190" y="186"/>
                </a:lnTo>
                <a:lnTo>
                  <a:pt x="188" y="188"/>
                </a:lnTo>
                <a:lnTo>
                  <a:pt x="184" y="190"/>
                </a:lnTo>
                <a:lnTo>
                  <a:pt x="180" y="192"/>
                </a:lnTo>
                <a:lnTo>
                  <a:pt x="180" y="192"/>
                </a:lnTo>
                <a:close/>
                <a:moveTo>
                  <a:pt x="120" y="156"/>
                </a:moveTo>
                <a:lnTo>
                  <a:pt x="120" y="156"/>
                </a:lnTo>
                <a:lnTo>
                  <a:pt x="116" y="154"/>
                </a:lnTo>
                <a:lnTo>
                  <a:pt x="112" y="152"/>
                </a:lnTo>
                <a:lnTo>
                  <a:pt x="112" y="152"/>
                </a:lnTo>
                <a:lnTo>
                  <a:pt x="110" y="148"/>
                </a:lnTo>
                <a:lnTo>
                  <a:pt x="110" y="146"/>
                </a:lnTo>
                <a:lnTo>
                  <a:pt x="110" y="142"/>
                </a:lnTo>
                <a:lnTo>
                  <a:pt x="112" y="138"/>
                </a:lnTo>
                <a:lnTo>
                  <a:pt x="130" y="122"/>
                </a:lnTo>
                <a:lnTo>
                  <a:pt x="130" y="122"/>
                </a:lnTo>
                <a:lnTo>
                  <a:pt x="132" y="120"/>
                </a:lnTo>
                <a:lnTo>
                  <a:pt x="136" y="118"/>
                </a:lnTo>
                <a:lnTo>
                  <a:pt x="140" y="120"/>
                </a:lnTo>
                <a:lnTo>
                  <a:pt x="144" y="122"/>
                </a:lnTo>
                <a:lnTo>
                  <a:pt x="144" y="122"/>
                </a:lnTo>
                <a:lnTo>
                  <a:pt x="146" y="124"/>
                </a:lnTo>
                <a:lnTo>
                  <a:pt x="146" y="128"/>
                </a:lnTo>
                <a:lnTo>
                  <a:pt x="146" y="132"/>
                </a:lnTo>
                <a:lnTo>
                  <a:pt x="144" y="136"/>
                </a:lnTo>
                <a:lnTo>
                  <a:pt x="126" y="152"/>
                </a:lnTo>
                <a:lnTo>
                  <a:pt x="126" y="152"/>
                </a:lnTo>
                <a:lnTo>
                  <a:pt x="124" y="154"/>
                </a:lnTo>
                <a:lnTo>
                  <a:pt x="120" y="156"/>
                </a:lnTo>
                <a:lnTo>
                  <a:pt x="120" y="156"/>
                </a:lnTo>
                <a:close/>
                <a:moveTo>
                  <a:pt x="118" y="94"/>
                </a:moveTo>
                <a:lnTo>
                  <a:pt x="118" y="94"/>
                </a:lnTo>
                <a:lnTo>
                  <a:pt x="100" y="94"/>
                </a:lnTo>
                <a:lnTo>
                  <a:pt x="100" y="94"/>
                </a:lnTo>
                <a:lnTo>
                  <a:pt x="96" y="94"/>
                </a:lnTo>
                <a:lnTo>
                  <a:pt x="92" y="92"/>
                </a:lnTo>
                <a:lnTo>
                  <a:pt x="90" y="88"/>
                </a:lnTo>
                <a:lnTo>
                  <a:pt x="90" y="84"/>
                </a:lnTo>
                <a:lnTo>
                  <a:pt x="90" y="84"/>
                </a:lnTo>
                <a:lnTo>
                  <a:pt x="90" y="82"/>
                </a:lnTo>
                <a:lnTo>
                  <a:pt x="92" y="78"/>
                </a:lnTo>
                <a:lnTo>
                  <a:pt x="96" y="76"/>
                </a:lnTo>
                <a:lnTo>
                  <a:pt x="100" y="74"/>
                </a:lnTo>
                <a:lnTo>
                  <a:pt x="100" y="74"/>
                </a:lnTo>
                <a:lnTo>
                  <a:pt x="118" y="74"/>
                </a:lnTo>
                <a:lnTo>
                  <a:pt x="118" y="74"/>
                </a:lnTo>
                <a:lnTo>
                  <a:pt x="122" y="76"/>
                </a:lnTo>
                <a:lnTo>
                  <a:pt x="126" y="78"/>
                </a:lnTo>
                <a:lnTo>
                  <a:pt x="128" y="82"/>
                </a:lnTo>
                <a:lnTo>
                  <a:pt x="128" y="84"/>
                </a:lnTo>
                <a:lnTo>
                  <a:pt x="128" y="84"/>
                </a:lnTo>
                <a:lnTo>
                  <a:pt x="128" y="88"/>
                </a:lnTo>
                <a:lnTo>
                  <a:pt x="126" y="92"/>
                </a:lnTo>
                <a:lnTo>
                  <a:pt x="122" y="94"/>
                </a:lnTo>
                <a:lnTo>
                  <a:pt x="118" y="94"/>
                </a:lnTo>
                <a:lnTo>
                  <a:pt x="118" y="94"/>
                </a:lnTo>
                <a:close/>
                <a:moveTo>
                  <a:pt x="136" y="52"/>
                </a:moveTo>
                <a:lnTo>
                  <a:pt x="136" y="52"/>
                </a:lnTo>
                <a:lnTo>
                  <a:pt x="132" y="50"/>
                </a:lnTo>
                <a:lnTo>
                  <a:pt x="130" y="48"/>
                </a:lnTo>
                <a:lnTo>
                  <a:pt x="120" y="38"/>
                </a:lnTo>
                <a:lnTo>
                  <a:pt x="120" y="38"/>
                </a:lnTo>
                <a:lnTo>
                  <a:pt x="118" y="36"/>
                </a:lnTo>
                <a:lnTo>
                  <a:pt x="116" y="32"/>
                </a:lnTo>
                <a:lnTo>
                  <a:pt x="118" y="28"/>
                </a:lnTo>
                <a:lnTo>
                  <a:pt x="120" y="24"/>
                </a:lnTo>
                <a:lnTo>
                  <a:pt x="120" y="24"/>
                </a:lnTo>
                <a:lnTo>
                  <a:pt x="122" y="22"/>
                </a:lnTo>
                <a:lnTo>
                  <a:pt x="126" y="22"/>
                </a:lnTo>
                <a:lnTo>
                  <a:pt x="130" y="22"/>
                </a:lnTo>
                <a:lnTo>
                  <a:pt x="134" y="24"/>
                </a:lnTo>
                <a:lnTo>
                  <a:pt x="144" y="34"/>
                </a:lnTo>
                <a:lnTo>
                  <a:pt x="144" y="34"/>
                </a:lnTo>
                <a:lnTo>
                  <a:pt x="146" y="38"/>
                </a:lnTo>
                <a:lnTo>
                  <a:pt x="146" y="42"/>
                </a:lnTo>
                <a:lnTo>
                  <a:pt x="146" y="46"/>
                </a:lnTo>
                <a:lnTo>
                  <a:pt x="144" y="48"/>
                </a:lnTo>
                <a:lnTo>
                  <a:pt x="144" y="48"/>
                </a:lnTo>
                <a:lnTo>
                  <a:pt x="140" y="50"/>
                </a:lnTo>
                <a:lnTo>
                  <a:pt x="136" y="52"/>
                </a:lnTo>
                <a:lnTo>
                  <a:pt x="136" y="52"/>
                </a:lnTo>
                <a:close/>
                <a:moveTo>
                  <a:pt x="240" y="156"/>
                </a:moveTo>
                <a:lnTo>
                  <a:pt x="240" y="156"/>
                </a:lnTo>
                <a:lnTo>
                  <a:pt x="236" y="154"/>
                </a:lnTo>
                <a:lnTo>
                  <a:pt x="234" y="152"/>
                </a:lnTo>
                <a:lnTo>
                  <a:pt x="216" y="136"/>
                </a:lnTo>
                <a:lnTo>
                  <a:pt x="216" y="136"/>
                </a:lnTo>
                <a:lnTo>
                  <a:pt x="214" y="132"/>
                </a:lnTo>
                <a:lnTo>
                  <a:pt x="214" y="128"/>
                </a:lnTo>
                <a:lnTo>
                  <a:pt x="214" y="124"/>
                </a:lnTo>
                <a:lnTo>
                  <a:pt x="216" y="122"/>
                </a:lnTo>
                <a:lnTo>
                  <a:pt x="216" y="122"/>
                </a:lnTo>
                <a:lnTo>
                  <a:pt x="220" y="120"/>
                </a:lnTo>
                <a:lnTo>
                  <a:pt x="224" y="118"/>
                </a:lnTo>
                <a:lnTo>
                  <a:pt x="228" y="120"/>
                </a:lnTo>
                <a:lnTo>
                  <a:pt x="230" y="122"/>
                </a:lnTo>
                <a:lnTo>
                  <a:pt x="248" y="138"/>
                </a:lnTo>
                <a:lnTo>
                  <a:pt x="248" y="138"/>
                </a:lnTo>
                <a:lnTo>
                  <a:pt x="250" y="142"/>
                </a:lnTo>
                <a:lnTo>
                  <a:pt x="250" y="146"/>
                </a:lnTo>
                <a:lnTo>
                  <a:pt x="250" y="148"/>
                </a:lnTo>
                <a:lnTo>
                  <a:pt x="248" y="152"/>
                </a:lnTo>
                <a:lnTo>
                  <a:pt x="248" y="152"/>
                </a:lnTo>
                <a:lnTo>
                  <a:pt x="244" y="154"/>
                </a:lnTo>
                <a:lnTo>
                  <a:pt x="240" y="156"/>
                </a:lnTo>
                <a:lnTo>
                  <a:pt x="240" y="156"/>
                </a:lnTo>
                <a:close/>
                <a:moveTo>
                  <a:pt x="242" y="94"/>
                </a:moveTo>
                <a:lnTo>
                  <a:pt x="242" y="94"/>
                </a:lnTo>
                <a:lnTo>
                  <a:pt x="238" y="94"/>
                </a:lnTo>
                <a:lnTo>
                  <a:pt x="234" y="92"/>
                </a:lnTo>
                <a:lnTo>
                  <a:pt x="232" y="88"/>
                </a:lnTo>
                <a:lnTo>
                  <a:pt x="232" y="84"/>
                </a:lnTo>
                <a:lnTo>
                  <a:pt x="232" y="84"/>
                </a:lnTo>
                <a:lnTo>
                  <a:pt x="232" y="82"/>
                </a:lnTo>
                <a:lnTo>
                  <a:pt x="234" y="78"/>
                </a:lnTo>
                <a:lnTo>
                  <a:pt x="238" y="76"/>
                </a:lnTo>
                <a:lnTo>
                  <a:pt x="242" y="74"/>
                </a:lnTo>
                <a:lnTo>
                  <a:pt x="260" y="74"/>
                </a:lnTo>
                <a:lnTo>
                  <a:pt x="260" y="74"/>
                </a:lnTo>
                <a:lnTo>
                  <a:pt x="260" y="74"/>
                </a:lnTo>
                <a:lnTo>
                  <a:pt x="264" y="76"/>
                </a:lnTo>
                <a:lnTo>
                  <a:pt x="268" y="78"/>
                </a:lnTo>
                <a:lnTo>
                  <a:pt x="270" y="82"/>
                </a:lnTo>
                <a:lnTo>
                  <a:pt x="270" y="84"/>
                </a:lnTo>
                <a:lnTo>
                  <a:pt x="270" y="84"/>
                </a:lnTo>
                <a:lnTo>
                  <a:pt x="270" y="88"/>
                </a:lnTo>
                <a:lnTo>
                  <a:pt x="268" y="92"/>
                </a:lnTo>
                <a:lnTo>
                  <a:pt x="264" y="94"/>
                </a:lnTo>
                <a:lnTo>
                  <a:pt x="260" y="94"/>
                </a:lnTo>
                <a:lnTo>
                  <a:pt x="242" y="94"/>
                </a:lnTo>
                <a:lnTo>
                  <a:pt x="242" y="94"/>
                </a:lnTo>
                <a:close/>
                <a:moveTo>
                  <a:pt x="224" y="52"/>
                </a:moveTo>
                <a:lnTo>
                  <a:pt x="224" y="52"/>
                </a:lnTo>
                <a:lnTo>
                  <a:pt x="220" y="50"/>
                </a:lnTo>
                <a:lnTo>
                  <a:pt x="216" y="48"/>
                </a:lnTo>
                <a:lnTo>
                  <a:pt x="216" y="48"/>
                </a:lnTo>
                <a:lnTo>
                  <a:pt x="214" y="46"/>
                </a:lnTo>
                <a:lnTo>
                  <a:pt x="214" y="42"/>
                </a:lnTo>
                <a:lnTo>
                  <a:pt x="214" y="38"/>
                </a:lnTo>
                <a:lnTo>
                  <a:pt x="216" y="34"/>
                </a:lnTo>
                <a:lnTo>
                  <a:pt x="226" y="24"/>
                </a:lnTo>
                <a:lnTo>
                  <a:pt x="226" y="24"/>
                </a:lnTo>
                <a:lnTo>
                  <a:pt x="230" y="22"/>
                </a:lnTo>
                <a:lnTo>
                  <a:pt x="234" y="22"/>
                </a:lnTo>
                <a:lnTo>
                  <a:pt x="238" y="22"/>
                </a:lnTo>
                <a:lnTo>
                  <a:pt x="240" y="24"/>
                </a:lnTo>
                <a:lnTo>
                  <a:pt x="240" y="24"/>
                </a:lnTo>
                <a:lnTo>
                  <a:pt x="242" y="28"/>
                </a:lnTo>
                <a:lnTo>
                  <a:pt x="244" y="32"/>
                </a:lnTo>
                <a:lnTo>
                  <a:pt x="242" y="36"/>
                </a:lnTo>
                <a:lnTo>
                  <a:pt x="240" y="38"/>
                </a:lnTo>
                <a:lnTo>
                  <a:pt x="230" y="48"/>
                </a:lnTo>
                <a:lnTo>
                  <a:pt x="230" y="48"/>
                </a:lnTo>
                <a:lnTo>
                  <a:pt x="228" y="50"/>
                </a:lnTo>
                <a:lnTo>
                  <a:pt x="224" y="52"/>
                </a:lnTo>
                <a:lnTo>
                  <a:pt x="224" y="52"/>
                </a:lnTo>
                <a:close/>
                <a:moveTo>
                  <a:pt x="180" y="34"/>
                </a:moveTo>
                <a:lnTo>
                  <a:pt x="180" y="34"/>
                </a:lnTo>
                <a:lnTo>
                  <a:pt x="176" y="32"/>
                </a:lnTo>
                <a:lnTo>
                  <a:pt x="172" y="30"/>
                </a:lnTo>
                <a:lnTo>
                  <a:pt x="170" y="28"/>
                </a:lnTo>
                <a:lnTo>
                  <a:pt x="170" y="24"/>
                </a:lnTo>
                <a:lnTo>
                  <a:pt x="170" y="10"/>
                </a:lnTo>
                <a:lnTo>
                  <a:pt x="170" y="10"/>
                </a:lnTo>
                <a:lnTo>
                  <a:pt x="170" y="6"/>
                </a:lnTo>
                <a:lnTo>
                  <a:pt x="172" y="4"/>
                </a:lnTo>
                <a:lnTo>
                  <a:pt x="176" y="2"/>
                </a:lnTo>
                <a:lnTo>
                  <a:pt x="180" y="0"/>
                </a:lnTo>
                <a:lnTo>
                  <a:pt x="180" y="0"/>
                </a:lnTo>
                <a:lnTo>
                  <a:pt x="184" y="2"/>
                </a:lnTo>
                <a:lnTo>
                  <a:pt x="188" y="4"/>
                </a:lnTo>
                <a:lnTo>
                  <a:pt x="190" y="6"/>
                </a:lnTo>
                <a:lnTo>
                  <a:pt x="190" y="10"/>
                </a:lnTo>
                <a:lnTo>
                  <a:pt x="190" y="24"/>
                </a:lnTo>
                <a:lnTo>
                  <a:pt x="190" y="24"/>
                </a:lnTo>
                <a:lnTo>
                  <a:pt x="190" y="28"/>
                </a:lnTo>
                <a:lnTo>
                  <a:pt x="188" y="30"/>
                </a:lnTo>
                <a:lnTo>
                  <a:pt x="184" y="32"/>
                </a:lnTo>
                <a:lnTo>
                  <a:pt x="180" y="34"/>
                </a:lnTo>
                <a:lnTo>
                  <a:pt x="180" y="34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57AAE68-E749-F056-233C-04343608E9EA}"/>
              </a:ext>
            </a:extLst>
          </p:cNvPr>
          <p:cNvSpPr txBox="1"/>
          <p:nvPr/>
        </p:nvSpPr>
        <p:spPr>
          <a:xfrm>
            <a:off x="7651212" y="6206910"/>
            <a:ext cx="267889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1400" b="1" dirty="0" err="1">
                <a:sym typeface="Calibri"/>
              </a:rPr>
              <a:t>Sustainable</a:t>
            </a:r>
            <a:r>
              <a:rPr lang="es-ES" sz="1400" b="1" dirty="0">
                <a:sym typeface="Calibri"/>
              </a:rPr>
              <a:t> and </a:t>
            </a:r>
            <a:r>
              <a:rPr lang="es-ES" sz="1400" b="1" dirty="0" err="1">
                <a:sym typeface="Calibri"/>
              </a:rPr>
              <a:t>responsible</a:t>
            </a:r>
            <a:r>
              <a:rPr lang="es-ES" sz="1400" b="1" dirty="0">
                <a:sym typeface="Calibri"/>
              </a:rPr>
              <a:t> </a:t>
            </a:r>
            <a:r>
              <a:rPr lang="es-ES" sz="1400" b="1" dirty="0" err="1">
                <a:sym typeface="Calibri"/>
              </a:rPr>
              <a:t>business</a:t>
            </a:r>
            <a:r>
              <a:rPr lang="es-ES" sz="1400" b="1" dirty="0">
                <a:sym typeface="Calibri"/>
              </a:rPr>
              <a:t> </a:t>
            </a:r>
            <a:r>
              <a:rPr lang="es-ES" sz="1400" b="1" dirty="0" err="1">
                <a:sym typeface="Calibri"/>
              </a:rPr>
              <a:t>models</a:t>
            </a:r>
            <a:endParaRPr lang="es-ES" sz="2400" dirty="0">
              <a:solidFill>
                <a:srgbClr val="00123F"/>
              </a:solidFill>
              <a:sym typeface="Calibri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4783256-42A2-8744-6755-6C8CB7C039C3}"/>
              </a:ext>
            </a:extLst>
          </p:cNvPr>
          <p:cNvSpPr txBox="1"/>
          <p:nvPr/>
        </p:nvSpPr>
        <p:spPr>
          <a:xfrm>
            <a:off x="4164571" y="6119336"/>
            <a:ext cx="2678891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1400" b="1" dirty="0" err="1"/>
              <a:t>Better</a:t>
            </a:r>
            <a:r>
              <a:rPr lang="es-ES" sz="1400" b="1" dirty="0"/>
              <a:t> </a:t>
            </a:r>
            <a:r>
              <a:rPr lang="es-ES" sz="1400" b="1" dirty="0" err="1"/>
              <a:t>growth</a:t>
            </a:r>
            <a:r>
              <a:rPr lang="es-ES" sz="1400" b="1" dirty="0"/>
              <a:t> and </a:t>
            </a:r>
            <a:r>
              <a:rPr lang="es-ES" sz="1400" b="1" dirty="0" err="1"/>
              <a:t>major</a:t>
            </a:r>
            <a:r>
              <a:rPr lang="es-ES" sz="1400" b="1" dirty="0"/>
              <a:t> competitive </a:t>
            </a:r>
            <a:r>
              <a:rPr lang="es-ES" sz="1400" b="1" dirty="0" err="1"/>
              <a:t>advantages</a:t>
            </a:r>
            <a:r>
              <a:rPr lang="es-ES" sz="1400" b="1" dirty="0"/>
              <a:t> in </a:t>
            </a:r>
            <a:r>
              <a:rPr lang="es-ES" sz="1400" b="1" dirty="0" err="1"/>
              <a:t>the</a:t>
            </a:r>
            <a:r>
              <a:rPr lang="es-ES" sz="1400" b="1" dirty="0"/>
              <a:t> </a:t>
            </a:r>
            <a:r>
              <a:rPr lang="es-ES" sz="1400" b="1" dirty="0" err="1"/>
              <a:t>market</a:t>
            </a:r>
            <a:endParaRPr lang="es-ES" sz="1400" b="1" dirty="0"/>
          </a:p>
        </p:txBody>
      </p:sp>
      <p:sp>
        <p:nvSpPr>
          <p:cNvPr id="34" name="Oval 158">
            <a:extLst>
              <a:ext uri="{FF2B5EF4-FFF2-40B4-BE49-F238E27FC236}">
                <a16:creationId xmlns:a16="http://schemas.microsoft.com/office/drawing/2014/main" id="{7049A1D6-58A2-6071-F901-EF53F3693A78}"/>
              </a:ext>
            </a:extLst>
          </p:cNvPr>
          <p:cNvSpPr/>
          <p:nvPr/>
        </p:nvSpPr>
        <p:spPr bwMode="ltGray">
          <a:xfrm>
            <a:off x="9599159" y="3380140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5" name="Freeform 4845">
            <a:extLst>
              <a:ext uri="{FF2B5EF4-FFF2-40B4-BE49-F238E27FC236}">
                <a16:creationId xmlns:a16="http://schemas.microsoft.com/office/drawing/2014/main" id="{61D7DE79-2B87-7D72-EA93-B41FD3A6471B}"/>
              </a:ext>
            </a:extLst>
          </p:cNvPr>
          <p:cNvSpPr>
            <a:spLocks noEditPoints="1"/>
          </p:cNvSpPr>
          <p:nvPr/>
        </p:nvSpPr>
        <p:spPr bwMode="auto">
          <a:xfrm>
            <a:off x="9670815" y="3434483"/>
            <a:ext cx="467913" cy="506906"/>
          </a:xfrm>
          <a:custGeom>
            <a:avLst/>
            <a:gdLst>
              <a:gd name="T0" fmla="*/ 86 w 384"/>
              <a:gd name="T1" fmla="*/ 34 h 416"/>
              <a:gd name="T2" fmla="*/ 108 w 384"/>
              <a:gd name="T3" fmla="*/ 36 h 416"/>
              <a:gd name="T4" fmla="*/ 122 w 384"/>
              <a:gd name="T5" fmla="*/ 86 h 416"/>
              <a:gd name="T6" fmla="*/ 102 w 384"/>
              <a:gd name="T7" fmla="*/ 82 h 416"/>
              <a:gd name="T8" fmla="*/ 24 w 384"/>
              <a:gd name="T9" fmla="*/ 106 h 416"/>
              <a:gd name="T10" fmla="*/ 26 w 384"/>
              <a:gd name="T11" fmla="*/ 126 h 416"/>
              <a:gd name="T12" fmla="*/ 68 w 384"/>
              <a:gd name="T13" fmla="*/ 136 h 416"/>
              <a:gd name="T14" fmla="*/ 64 w 384"/>
              <a:gd name="T15" fmla="*/ 120 h 416"/>
              <a:gd name="T16" fmla="*/ 154 w 384"/>
              <a:gd name="T17" fmla="*/ 372 h 416"/>
              <a:gd name="T18" fmla="*/ 164 w 384"/>
              <a:gd name="T19" fmla="*/ 386 h 416"/>
              <a:gd name="T20" fmla="*/ 230 w 384"/>
              <a:gd name="T21" fmla="*/ 376 h 416"/>
              <a:gd name="T22" fmla="*/ 220 w 384"/>
              <a:gd name="T23" fmla="*/ 366 h 416"/>
              <a:gd name="T24" fmla="*/ 164 w 384"/>
              <a:gd name="T25" fmla="*/ 402 h 416"/>
              <a:gd name="T26" fmla="*/ 174 w 384"/>
              <a:gd name="T27" fmla="*/ 416 h 416"/>
              <a:gd name="T28" fmla="*/ 220 w 384"/>
              <a:gd name="T29" fmla="*/ 406 h 416"/>
              <a:gd name="T30" fmla="*/ 210 w 384"/>
              <a:gd name="T31" fmla="*/ 396 h 416"/>
              <a:gd name="T32" fmla="*/ 34 w 384"/>
              <a:gd name="T33" fmla="*/ 294 h 416"/>
              <a:gd name="T34" fmla="*/ 48 w 384"/>
              <a:gd name="T35" fmla="*/ 302 h 416"/>
              <a:gd name="T36" fmla="*/ 66 w 384"/>
              <a:gd name="T37" fmla="*/ 280 h 416"/>
              <a:gd name="T38" fmla="*/ 52 w 384"/>
              <a:gd name="T39" fmla="*/ 276 h 416"/>
              <a:gd name="T40" fmla="*/ 38 w 384"/>
              <a:gd name="T41" fmla="*/ 196 h 416"/>
              <a:gd name="T42" fmla="*/ 0 w 384"/>
              <a:gd name="T43" fmla="*/ 208 h 416"/>
              <a:gd name="T44" fmla="*/ 38 w 384"/>
              <a:gd name="T45" fmla="*/ 220 h 416"/>
              <a:gd name="T46" fmla="*/ 50 w 384"/>
              <a:gd name="T47" fmla="*/ 208 h 416"/>
              <a:gd name="T48" fmla="*/ 206 w 384"/>
              <a:gd name="T49" fmla="*/ 54 h 416"/>
              <a:gd name="T50" fmla="*/ 192 w 384"/>
              <a:gd name="T51" fmla="*/ 0 h 416"/>
              <a:gd name="T52" fmla="*/ 178 w 384"/>
              <a:gd name="T53" fmla="*/ 54 h 416"/>
              <a:gd name="T54" fmla="*/ 192 w 384"/>
              <a:gd name="T55" fmla="*/ 68 h 416"/>
              <a:gd name="T56" fmla="*/ 320 w 384"/>
              <a:gd name="T57" fmla="*/ 278 h 416"/>
              <a:gd name="T58" fmla="*/ 322 w 384"/>
              <a:gd name="T59" fmla="*/ 294 h 416"/>
              <a:gd name="T60" fmla="*/ 348 w 384"/>
              <a:gd name="T61" fmla="*/ 298 h 416"/>
              <a:gd name="T62" fmla="*/ 346 w 384"/>
              <a:gd name="T63" fmla="*/ 284 h 416"/>
              <a:gd name="T64" fmla="*/ 362 w 384"/>
              <a:gd name="T65" fmla="*/ 122 h 416"/>
              <a:gd name="T66" fmla="*/ 356 w 384"/>
              <a:gd name="T67" fmla="*/ 104 h 416"/>
              <a:gd name="T68" fmla="*/ 314 w 384"/>
              <a:gd name="T69" fmla="*/ 128 h 416"/>
              <a:gd name="T70" fmla="*/ 326 w 384"/>
              <a:gd name="T71" fmla="*/ 142 h 416"/>
              <a:gd name="T72" fmla="*/ 336 w 384"/>
              <a:gd name="T73" fmla="*/ 204 h 416"/>
              <a:gd name="T74" fmla="*/ 346 w 384"/>
              <a:gd name="T75" fmla="*/ 220 h 416"/>
              <a:gd name="T76" fmla="*/ 384 w 384"/>
              <a:gd name="T77" fmla="*/ 208 h 416"/>
              <a:gd name="T78" fmla="*/ 372 w 384"/>
              <a:gd name="T79" fmla="*/ 196 h 416"/>
              <a:gd name="T80" fmla="*/ 276 w 384"/>
              <a:gd name="T81" fmla="*/ 36 h 416"/>
              <a:gd name="T82" fmla="*/ 262 w 384"/>
              <a:gd name="T83" fmla="*/ 86 h 416"/>
              <a:gd name="T84" fmla="*/ 300 w 384"/>
              <a:gd name="T85" fmla="*/ 50 h 416"/>
              <a:gd name="T86" fmla="*/ 294 w 384"/>
              <a:gd name="T87" fmla="*/ 32 h 416"/>
              <a:gd name="T88" fmla="*/ 262 w 384"/>
              <a:gd name="T89" fmla="*/ 256 h 416"/>
              <a:gd name="T90" fmla="*/ 236 w 384"/>
              <a:gd name="T91" fmla="*/ 322 h 416"/>
              <a:gd name="T92" fmla="*/ 218 w 384"/>
              <a:gd name="T93" fmla="*/ 354 h 416"/>
              <a:gd name="T94" fmla="*/ 150 w 384"/>
              <a:gd name="T95" fmla="*/ 338 h 416"/>
              <a:gd name="T96" fmla="*/ 132 w 384"/>
              <a:gd name="T97" fmla="*/ 270 h 416"/>
              <a:gd name="T98" fmla="*/ 98 w 384"/>
              <a:gd name="T99" fmla="*/ 196 h 416"/>
              <a:gd name="T100" fmla="*/ 134 w 384"/>
              <a:gd name="T101" fmla="*/ 118 h 416"/>
              <a:gd name="T102" fmla="*/ 234 w 384"/>
              <a:gd name="T103" fmla="*/ 108 h 416"/>
              <a:gd name="T104" fmla="*/ 286 w 384"/>
              <a:gd name="T105" fmla="*/ 196 h 416"/>
              <a:gd name="T106" fmla="*/ 192 w 384"/>
              <a:gd name="T107" fmla="*/ 128 h 416"/>
              <a:gd name="T108" fmla="*/ 146 w 384"/>
              <a:gd name="T109" fmla="*/ 144 h 416"/>
              <a:gd name="T110" fmla="*/ 126 w 384"/>
              <a:gd name="T111" fmla="*/ 198 h 416"/>
              <a:gd name="T112" fmla="*/ 142 w 384"/>
              <a:gd name="T113" fmla="*/ 200 h 416"/>
              <a:gd name="T114" fmla="*/ 154 w 384"/>
              <a:gd name="T115" fmla="*/ 164 h 416"/>
              <a:gd name="T116" fmla="*/ 190 w 384"/>
              <a:gd name="T117" fmla="*/ 148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4" h="416">
                <a:moveTo>
                  <a:pt x="102" y="82"/>
                </a:moveTo>
                <a:lnTo>
                  <a:pt x="84" y="50"/>
                </a:lnTo>
                <a:lnTo>
                  <a:pt x="84" y="50"/>
                </a:lnTo>
                <a:lnTo>
                  <a:pt x="82" y="44"/>
                </a:lnTo>
                <a:lnTo>
                  <a:pt x="84" y="40"/>
                </a:lnTo>
                <a:lnTo>
                  <a:pt x="86" y="34"/>
                </a:lnTo>
                <a:lnTo>
                  <a:pt x="90" y="32"/>
                </a:lnTo>
                <a:lnTo>
                  <a:pt x="90" y="32"/>
                </a:lnTo>
                <a:lnTo>
                  <a:pt x="96" y="30"/>
                </a:lnTo>
                <a:lnTo>
                  <a:pt x="100" y="30"/>
                </a:lnTo>
                <a:lnTo>
                  <a:pt x="106" y="32"/>
                </a:lnTo>
                <a:lnTo>
                  <a:pt x="108" y="36"/>
                </a:lnTo>
                <a:lnTo>
                  <a:pt x="126" y="68"/>
                </a:lnTo>
                <a:lnTo>
                  <a:pt x="126" y="68"/>
                </a:lnTo>
                <a:lnTo>
                  <a:pt x="128" y="72"/>
                </a:lnTo>
                <a:lnTo>
                  <a:pt x="128" y="78"/>
                </a:lnTo>
                <a:lnTo>
                  <a:pt x="126" y="82"/>
                </a:lnTo>
                <a:lnTo>
                  <a:pt x="122" y="86"/>
                </a:lnTo>
                <a:lnTo>
                  <a:pt x="122" y="86"/>
                </a:lnTo>
                <a:lnTo>
                  <a:pt x="114" y="88"/>
                </a:lnTo>
                <a:lnTo>
                  <a:pt x="114" y="88"/>
                </a:lnTo>
                <a:lnTo>
                  <a:pt x="108" y="86"/>
                </a:lnTo>
                <a:lnTo>
                  <a:pt x="102" y="82"/>
                </a:lnTo>
                <a:lnTo>
                  <a:pt x="102" y="82"/>
                </a:lnTo>
                <a:close/>
                <a:moveTo>
                  <a:pt x="64" y="120"/>
                </a:moveTo>
                <a:lnTo>
                  <a:pt x="38" y="104"/>
                </a:lnTo>
                <a:lnTo>
                  <a:pt x="38" y="104"/>
                </a:lnTo>
                <a:lnTo>
                  <a:pt x="32" y="104"/>
                </a:lnTo>
                <a:lnTo>
                  <a:pt x="28" y="104"/>
                </a:lnTo>
                <a:lnTo>
                  <a:pt x="24" y="106"/>
                </a:lnTo>
                <a:lnTo>
                  <a:pt x="22" y="110"/>
                </a:lnTo>
                <a:lnTo>
                  <a:pt x="22" y="110"/>
                </a:lnTo>
                <a:lnTo>
                  <a:pt x="20" y="114"/>
                </a:lnTo>
                <a:lnTo>
                  <a:pt x="20" y="118"/>
                </a:lnTo>
                <a:lnTo>
                  <a:pt x="22" y="122"/>
                </a:lnTo>
                <a:lnTo>
                  <a:pt x="26" y="126"/>
                </a:lnTo>
                <a:lnTo>
                  <a:pt x="52" y="142"/>
                </a:lnTo>
                <a:lnTo>
                  <a:pt x="52" y="142"/>
                </a:lnTo>
                <a:lnTo>
                  <a:pt x="58" y="142"/>
                </a:lnTo>
                <a:lnTo>
                  <a:pt x="58" y="142"/>
                </a:lnTo>
                <a:lnTo>
                  <a:pt x="64" y="142"/>
                </a:lnTo>
                <a:lnTo>
                  <a:pt x="68" y="136"/>
                </a:lnTo>
                <a:lnTo>
                  <a:pt x="68" y="136"/>
                </a:lnTo>
                <a:lnTo>
                  <a:pt x="70" y="132"/>
                </a:lnTo>
                <a:lnTo>
                  <a:pt x="70" y="128"/>
                </a:lnTo>
                <a:lnTo>
                  <a:pt x="68" y="124"/>
                </a:lnTo>
                <a:lnTo>
                  <a:pt x="64" y="120"/>
                </a:lnTo>
                <a:lnTo>
                  <a:pt x="64" y="120"/>
                </a:lnTo>
                <a:close/>
                <a:moveTo>
                  <a:pt x="220" y="366"/>
                </a:moveTo>
                <a:lnTo>
                  <a:pt x="164" y="366"/>
                </a:lnTo>
                <a:lnTo>
                  <a:pt x="164" y="366"/>
                </a:lnTo>
                <a:lnTo>
                  <a:pt x="160" y="366"/>
                </a:lnTo>
                <a:lnTo>
                  <a:pt x="156" y="368"/>
                </a:lnTo>
                <a:lnTo>
                  <a:pt x="154" y="372"/>
                </a:lnTo>
                <a:lnTo>
                  <a:pt x="154" y="376"/>
                </a:lnTo>
                <a:lnTo>
                  <a:pt x="154" y="376"/>
                </a:lnTo>
                <a:lnTo>
                  <a:pt x="154" y="380"/>
                </a:lnTo>
                <a:lnTo>
                  <a:pt x="156" y="382"/>
                </a:lnTo>
                <a:lnTo>
                  <a:pt x="160" y="384"/>
                </a:lnTo>
                <a:lnTo>
                  <a:pt x="164" y="386"/>
                </a:lnTo>
                <a:lnTo>
                  <a:pt x="220" y="386"/>
                </a:lnTo>
                <a:lnTo>
                  <a:pt x="220" y="386"/>
                </a:lnTo>
                <a:lnTo>
                  <a:pt x="224" y="384"/>
                </a:lnTo>
                <a:lnTo>
                  <a:pt x="228" y="382"/>
                </a:lnTo>
                <a:lnTo>
                  <a:pt x="230" y="380"/>
                </a:lnTo>
                <a:lnTo>
                  <a:pt x="230" y="376"/>
                </a:lnTo>
                <a:lnTo>
                  <a:pt x="230" y="376"/>
                </a:lnTo>
                <a:lnTo>
                  <a:pt x="230" y="372"/>
                </a:lnTo>
                <a:lnTo>
                  <a:pt x="228" y="368"/>
                </a:lnTo>
                <a:lnTo>
                  <a:pt x="224" y="366"/>
                </a:lnTo>
                <a:lnTo>
                  <a:pt x="220" y="366"/>
                </a:lnTo>
                <a:lnTo>
                  <a:pt x="220" y="366"/>
                </a:lnTo>
                <a:close/>
                <a:moveTo>
                  <a:pt x="210" y="396"/>
                </a:moveTo>
                <a:lnTo>
                  <a:pt x="174" y="396"/>
                </a:lnTo>
                <a:lnTo>
                  <a:pt x="174" y="396"/>
                </a:lnTo>
                <a:lnTo>
                  <a:pt x="170" y="396"/>
                </a:lnTo>
                <a:lnTo>
                  <a:pt x="166" y="398"/>
                </a:lnTo>
                <a:lnTo>
                  <a:pt x="164" y="402"/>
                </a:lnTo>
                <a:lnTo>
                  <a:pt x="164" y="406"/>
                </a:lnTo>
                <a:lnTo>
                  <a:pt x="164" y="406"/>
                </a:lnTo>
                <a:lnTo>
                  <a:pt x="164" y="410"/>
                </a:lnTo>
                <a:lnTo>
                  <a:pt x="166" y="414"/>
                </a:lnTo>
                <a:lnTo>
                  <a:pt x="170" y="416"/>
                </a:lnTo>
                <a:lnTo>
                  <a:pt x="174" y="416"/>
                </a:lnTo>
                <a:lnTo>
                  <a:pt x="210" y="416"/>
                </a:lnTo>
                <a:lnTo>
                  <a:pt x="210" y="416"/>
                </a:lnTo>
                <a:lnTo>
                  <a:pt x="214" y="416"/>
                </a:lnTo>
                <a:lnTo>
                  <a:pt x="218" y="414"/>
                </a:lnTo>
                <a:lnTo>
                  <a:pt x="220" y="410"/>
                </a:lnTo>
                <a:lnTo>
                  <a:pt x="220" y="406"/>
                </a:lnTo>
                <a:lnTo>
                  <a:pt x="220" y="406"/>
                </a:lnTo>
                <a:lnTo>
                  <a:pt x="220" y="402"/>
                </a:lnTo>
                <a:lnTo>
                  <a:pt x="218" y="398"/>
                </a:lnTo>
                <a:lnTo>
                  <a:pt x="214" y="396"/>
                </a:lnTo>
                <a:lnTo>
                  <a:pt x="210" y="396"/>
                </a:lnTo>
                <a:lnTo>
                  <a:pt x="210" y="396"/>
                </a:lnTo>
                <a:close/>
                <a:moveTo>
                  <a:pt x="52" y="276"/>
                </a:moveTo>
                <a:lnTo>
                  <a:pt x="38" y="284"/>
                </a:lnTo>
                <a:lnTo>
                  <a:pt x="38" y="284"/>
                </a:lnTo>
                <a:lnTo>
                  <a:pt x="36" y="288"/>
                </a:lnTo>
                <a:lnTo>
                  <a:pt x="34" y="290"/>
                </a:lnTo>
                <a:lnTo>
                  <a:pt x="34" y="294"/>
                </a:lnTo>
                <a:lnTo>
                  <a:pt x="36" y="298"/>
                </a:lnTo>
                <a:lnTo>
                  <a:pt x="36" y="298"/>
                </a:lnTo>
                <a:lnTo>
                  <a:pt x="40" y="302"/>
                </a:lnTo>
                <a:lnTo>
                  <a:pt x="44" y="304"/>
                </a:lnTo>
                <a:lnTo>
                  <a:pt x="44" y="304"/>
                </a:lnTo>
                <a:lnTo>
                  <a:pt x="48" y="302"/>
                </a:lnTo>
                <a:lnTo>
                  <a:pt x="62" y="294"/>
                </a:lnTo>
                <a:lnTo>
                  <a:pt x="62" y="294"/>
                </a:lnTo>
                <a:lnTo>
                  <a:pt x="66" y="292"/>
                </a:lnTo>
                <a:lnTo>
                  <a:pt x="68" y="288"/>
                </a:lnTo>
                <a:lnTo>
                  <a:pt x="68" y="284"/>
                </a:lnTo>
                <a:lnTo>
                  <a:pt x="66" y="280"/>
                </a:lnTo>
                <a:lnTo>
                  <a:pt x="66" y="280"/>
                </a:lnTo>
                <a:lnTo>
                  <a:pt x="64" y="278"/>
                </a:lnTo>
                <a:lnTo>
                  <a:pt x="60" y="276"/>
                </a:lnTo>
                <a:lnTo>
                  <a:pt x="56" y="276"/>
                </a:lnTo>
                <a:lnTo>
                  <a:pt x="52" y="276"/>
                </a:lnTo>
                <a:lnTo>
                  <a:pt x="52" y="276"/>
                </a:lnTo>
                <a:close/>
                <a:moveTo>
                  <a:pt x="50" y="208"/>
                </a:moveTo>
                <a:lnTo>
                  <a:pt x="50" y="208"/>
                </a:lnTo>
                <a:lnTo>
                  <a:pt x="48" y="204"/>
                </a:lnTo>
                <a:lnTo>
                  <a:pt x="46" y="200"/>
                </a:lnTo>
                <a:lnTo>
                  <a:pt x="42" y="198"/>
                </a:lnTo>
                <a:lnTo>
                  <a:pt x="38" y="196"/>
                </a:lnTo>
                <a:lnTo>
                  <a:pt x="12" y="196"/>
                </a:lnTo>
                <a:lnTo>
                  <a:pt x="12" y="196"/>
                </a:lnTo>
                <a:lnTo>
                  <a:pt x="6" y="198"/>
                </a:lnTo>
                <a:lnTo>
                  <a:pt x="2" y="200"/>
                </a:lnTo>
                <a:lnTo>
                  <a:pt x="0" y="204"/>
                </a:lnTo>
                <a:lnTo>
                  <a:pt x="0" y="208"/>
                </a:lnTo>
                <a:lnTo>
                  <a:pt x="0" y="208"/>
                </a:lnTo>
                <a:lnTo>
                  <a:pt x="0" y="212"/>
                </a:lnTo>
                <a:lnTo>
                  <a:pt x="2" y="216"/>
                </a:lnTo>
                <a:lnTo>
                  <a:pt x="6" y="220"/>
                </a:lnTo>
                <a:lnTo>
                  <a:pt x="12" y="220"/>
                </a:lnTo>
                <a:lnTo>
                  <a:pt x="38" y="220"/>
                </a:lnTo>
                <a:lnTo>
                  <a:pt x="38" y="220"/>
                </a:lnTo>
                <a:lnTo>
                  <a:pt x="42" y="220"/>
                </a:lnTo>
                <a:lnTo>
                  <a:pt x="46" y="216"/>
                </a:lnTo>
                <a:lnTo>
                  <a:pt x="48" y="212"/>
                </a:lnTo>
                <a:lnTo>
                  <a:pt x="50" y="208"/>
                </a:lnTo>
                <a:lnTo>
                  <a:pt x="50" y="208"/>
                </a:lnTo>
                <a:close/>
                <a:moveTo>
                  <a:pt x="192" y="68"/>
                </a:moveTo>
                <a:lnTo>
                  <a:pt x="192" y="68"/>
                </a:lnTo>
                <a:lnTo>
                  <a:pt x="198" y="66"/>
                </a:lnTo>
                <a:lnTo>
                  <a:pt x="202" y="64"/>
                </a:lnTo>
                <a:lnTo>
                  <a:pt x="204" y="58"/>
                </a:lnTo>
                <a:lnTo>
                  <a:pt x="206" y="54"/>
                </a:lnTo>
                <a:lnTo>
                  <a:pt x="206" y="14"/>
                </a:lnTo>
                <a:lnTo>
                  <a:pt x="206" y="14"/>
                </a:lnTo>
                <a:lnTo>
                  <a:pt x="204" y="8"/>
                </a:lnTo>
                <a:lnTo>
                  <a:pt x="202" y="4"/>
                </a:lnTo>
                <a:lnTo>
                  <a:pt x="198" y="0"/>
                </a:lnTo>
                <a:lnTo>
                  <a:pt x="192" y="0"/>
                </a:lnTo>
                <a:lnTo>
                  <a:pt x="192" y="0"/>
                </a:lnTo>
                <a:lnTo>
                  <a:pt x="186" y="0"/>
                </a:lnTo>
                <a:lnTo>
                  <a:pt x="182" y="4"/>
                </a:lnTo>
                <a:lnTo>
                  <a:pt x="180" y="8"/>
                </a:lnTo>
                <a:lnTo>
                  <a:pt x="178" y="14"/>
                </a:lnTo>
                <a:lnTo>
                  <a:pt x="178" y="54"/>
                </a:lnTo>
                <a:lnTo>
                  <a:pt x="178" y="54"/>
                </a:lnTo>
                <a:lnTo>
                  <a:pt x="180" y="58"/>
                </a:lnTo>
                <a:lnTo>
                  <a:pt x="182" y="64"/>
                </a:lnTo>
                <a:lnTo>
                  <a:pt x="186" y="66"/>
                </a:lnTo>
                <a:lnTo>
                  <a:pt x="192" y="68"/>
                </a:lnTo>
                <a:lnTo>
                  <a:pt x="192" y="68"/>
                </a:lnTo>
                <a:close/>
                <a:moveTo>
                  <a:pt x="346" y="284"/>
                </a:moveTo>
                <a:lnTo>
                  <a:pt x="332" y="276"/>
                </a:lnTo>
                <a:lnTo>
                  <a:pt x="332" y="276"/>
                </a:lnTo>
                <a:lnTo>
                  <a:pt x="328" y="276"/>
                </a:lnTo>
                <a:lnTo>
                  <a:pt x="324" y="276"/>
                </a:lnTo>
                <a:lnTo>
                  <a:pt x="320" y="278"/>
                </a:lnTo>
                <a:lnTo>
                  <a:pt x="318" y="280"/>
                </a:lnTo>
                <a:lnTo>
                  <a:pt x="318" y="280"/>
                </a:lnTo>
                <a:lnTo>
                  <a:pt x="316" y="284"/>
                </a:lnTo>
                <a:lnTo>
                  <a:pt x="316" y="288"/>
                </a:lnTo>
                <a:lnTo>
                  <a:pt x="318" y="292"/>
                </a:lnTo>
                <a:lnTo>
                  <a:pt x="322" y="294"/>
                </a:lnTo>
                <a:lnTo>
                  <a:pt x="336" y="302"/>
                </a:lnTo>
                <a:lnTo>
                  <a:pt x="336" y="302"/>
                </a:lnTo>
                <a:lnTo>
                  <a:pt x="340" y="304"/>
                </a:lnTo>
                <a:lnTo>
                  <a:pt x="340" y="304"/>
                </a:lnTo>
                <a:lnTo>
                  <a:pt x="344" y="302"/>
                </a:lnTo>
                <a:lnTo>
                  <a:pt x="348" y="298"/>
                </a:lnTo>
                <a:lnTo>
                  <a:pt x="348" y="298"/>
                </a:lnTo>
                <a:lnTo>
                  <a:pt x="350" y="294"/>
                </a:lnTo>
                <a:lnTo>
                  <a:pt x="350" y="290"/>
                </a:lnTo>
                <a:lnTo>
                  <a:pt x="348" y="288"/>
                </a:lnTo>
                <a:lnTo>
                  <a:pt x="346" y="284"/>
                </a:lnTo>
                <a:lnTo>
                  <a:pt x="346" y="284"/>
                </a:lnTo>
                <a:close/>
                <a:moveTo>
                  <a:pt x="326" y="142"/>
                </a:moveTo>
                <a:lnTo>
                  <a:pt x="326" y="142"/>
                </a:lnTo>
                <a:lnTo>
                  <a:pt x="332" y="142"/>
                </a:lnTo>
                <a:lnTo>
                  <a:pt x="358" y="126"/>
                </a:lnTo>
                <a:lnTo>
                  <a:pt x="358" y="126"/>
                </a:lnTo>
                <a:lnTo>
                  <a:pt x="362" y="122"/>
                </a:lnTo>
                <a:lnTo>
                  <a:pt x="364" y="118"/>
                </a:lnTo>
                <a:lnTo>
                  <a:pt x="364" y="114"/>
                </a:lnTo>
                <a:lnTo>
                  <a:pt x="362" y="110"/>
                </a:lnTo>
                <a:lnTo>
                  <a:pt x="362" y="110"/>
                </a:lnTo>
                <a:lnTo>
                  <a:pt x="360" y="106"/>
                </a:lnTo>
                <a:lnTo>
                  <a:pt x="356" y="104"/>
                </a:lnTo>
                <a:lnTo>
                  <a:pt x="352" y="104"/>
                </a:lnTo>
                <a:lnTo>
                  <a:pt x="346" y="104"/>
                </a:lnTo>
                <a:lnTo>
                  <a:pt x="320" y="120"/>
                </a:lnTo>
                <a:lnTo>
                  <a:pt x="320" y="120"/>
                </a:lnTo>
                <a:lnTo>
                  <a:pt x="316" y="124"/>
                </a:lnTo>
                <a:lnTo>
                  <a:pt x="314" y="128"/>
                </a:lnTo>
                <a:lnTo>
                  <a:pt x="314" y="132"/>
                </a:lnTo>
                <a:lnTo>
                  <a:pt x="316" y="136"/>
                </a:lnTo>
                <a:lnTo>
                  <a:pt x="316" y="136"/>
                </a:lnTo>
                <a:lnTo>
                  <a:pt x="320" y="142"/>
                </a:lnTo>
                <a:lnTo>
                  <a:pt x="326" y="142"/>
                </a:lnTo>
                <a:lnTo>
                  <a:pt x="326" y="142"/>
                </a:lnTo>
                <a:close/>
                <a:moveTo>
                  <a:pt x="372" y="196"/>
                </a:moveTo>
                <a:lnTo>
                  <a:pt x="346" y="196"/>
                </a:lnTo>
                <a:lnTo>
                  <a:pt x="346" y="196"/>
                </a:lnTo>
                <a:lnTo>
                  <a:pt x="342" y="198"/>
                </a:lnTo>
                <a:lnTo>
                  <a:pt x="338" y="200"/>
                </a:lnTo>
                <a:lnTo>
                  <a:pt x="336" y="204"/>
                </a:lnTo>
                <a:lnTo>
                  <a:pt x="334" y="208"/>
                </a:lnTo>
                <a:lnTo>
                  <a:pt x="334" y="208"/>
                </a:lnTo>
                <a:lnTo>
                  <a:pt x="336" y="212"/>
                </a:lnTo>
                <a:lnTo>
                  <a:pt x="338" y="216"/>
                </a:lnTo>
                <a:lnTo>
                  <a:pt x="342" y="220"/>
                </a:lnTo>
                <a:lnTo>
                  <a:pt x="346" y="220"/>
                </a:lnTo>
                <a:lnTo>
                  <a:pt x="372" y="220"/>
                </a:lnTo>
                <a:lnTo>
                  <a:pt x="372" y="220"/>
                </a:lnTo>
                <a:lnTo>
                  <a:pt x="378" y="220"/>
                </a:lnTo>
                <a:lnTo>
                  <a:pt x="382" y="216"/>
                </a:lnTo>
                <a:lnTo>
                  <a:pt x="384" y="212"/>
                </a:lnTo>
                <a:lnTo>
                  <a:pt x="384" y="208"/>
                </a:lnTo>
                <a:lnTo>
                  <a:pt x="384" y="208"/>
                </a:lnTo>
                <a:lnTo>
                  <a:pt x="384" y="204"/>
                </a:lnTo>
                <a:lnTo>
                  <a:pt x="382" y="200"/>
                </a:lnTo>
                <a:lnTo>
                  <a:pt x="378" y="198"/>
                </a:lnTo>
                <a:lnTo>
                  <a:pt x="372" y="196"/>
                </a:lnTo>
                <a:lnTo>
                  <a:pt x="372" y="196"/>
                </a:lnTo>
                <a:close/>
                <a:moveTo>
                  <a:pt x="294" y="32"/>
                </a:moveTo>
                <a:lnTo>
                  <a:pt x="294" y="32"/>
                </a:lnTo>
                <a:lnTo>
                  <a:pt x="288" y="30"/>
                </a:lnTo>
                <a:lnTo>
                  <a:pt x="284" y="30"/>
                </a:lnTo>
                <a:lnTo>
                  <a:pt x="278" y="32"/>
                </a:lnTo>
                <a:lnTo>
                  <a:pt x="276" y="36"/>
                </a:lnTo>
                <a:lnTo>
                  <a:pt x="258" y="68"/>
                </a:lnTo>
                <a:lnTo>
                  <a:pt x="258" y="68"/>
                </a:lnTo>
                <a:lnTo>
                  <a:pt x="256" y="72"/>
                </a:lnTo>
                <a:lnTo>
                  <a:pt x="256" y="78"/>
                </a:lnTo>
                <a:lnTo>
                  <a:pt x="258" y="82"/>
                </a:lnTo>
                <a:lnTo>
                  <a:pt x="262" y="86"/>
                </a:lnTo>
                <a:lnTo>
                  <a:pt x="262" y="86"/>
                </a:lnTo>
                <a:lnTo>
                  <a:pt x="270" y="88"/>
                </a:lnTo>
                <a:lnTo>
                  <a:pt x="270" y="88"/>
                </a:lnTo>
                <a:lnTo>
                  <a:pt x="276" y="86"/>
                </a:lnTo>
                <a:lnTo>
                  <a:pt x="282" y="82"/>
                </a:lnTo>
                <a:lnTo>
                  <a:pt x="300" y="50"/>
                </a:lnTo>
                <a:lnTo>
                  <a:pt x="300" y="50"/>
                </a:lnTo>
                <a:lnTo>
                  <a:pt x="302" y="44"/>
                </a:lnTo>
                <a:lnTo>
                  <a:pt x="300" y="40"/>
                </a:lnTo>
                <a:lnTo>
                  <a:pt x="298" y="34"/>
                </a:lnTo>
                <a:lnTo>
                  <a:pt x="294" y="32"/>
                </a:lnTo>
                <a:lnTo>
                  <a:pt x="294" y="32"/>
                </a:lnTo>
                <a:close/>
                <a:moveTo>
                  <a:pt x="286" y="196"/>
                </a:moveTo>
                <a:lnTo>
                  <a:pt x="286" y="196"/>
                </a:lnTo>
                <a:lnTo>
                  <a:pt x="284" y="216"/>
                </a:lnTo>
                <a:lnTo>
                  <a:pt x="278" y="232"/>
                </a:lnTo>
                <a:lnTo>
                  <a:pt x="272" y="244"/>
                </a:lnTo>
                <a:lnTo>
                  <a:pt x="262" y="256"/>
                </a:lnTo>
                <a:lnTo>
                  <a:pt x="262" y="256"/>
                </a:lnTo>
                <a:lnTo>
                  <a:pt x="252" y="270"/>
                </a:lnTo>
                <a:lnTo>
                  <a:pt x="244" y="288"/>
                </a:lnTo>
                <a:lnTo>
                  <a:pt x="240" y="298"/>
                </a:lnTo>
                <a:lnTo>
                  <a:pt x="238" y="310"/>
                </a:lnTo>
                <a:lnTo>
                  <a:pt x="236" y="322"/>
                </a:lnTo>
                <a:lnTo>
                  <a:pt x="234" y="338"/>
                </a:lnTo>
                <a:lnTo>
                  <a:pt x="234" y="338"/>
                </a:lnTo>
                <a:lnTo>
                  <a:pt x="232" y="344"/>
                </a:lnTo>
                <a:lnTo>
                  <a:pt x="230" y="350"/>
                </a:lnTo>
                <a:lnTo>
                  <a:pt x="224" y="354"/>
                </a:lnTo>
                <a:lnTo>
                  <a:pt x="218" y="354"/>
                </a:lnTo>
                <a:lnTo>
                  <a:pt x="166" y="354"/>
                </a:lnTo>
                <a:lnTo>
                  <a:pt x="166" y="354"/>
                </a:lnTo>
                <a:lnTo>
                  <a:pt x="160" y="354"/>
                </a:lnTo>
                <a:lnTo>
                  <a:pt x="154" y="350"/>
                </a:lnTo>
                <a:lnTo>
                  <a:pt x="152" y="344"/>
                </a:lnTo>
                <a:lnTo>
                  <a:pt x="150" y="338"/>
                </a:lnTo>
                <a:lnTo>
                  <a:pt x="150" y="338"/>
                </a:lnTo>
                <a:lnTo>
                  <a:pt x="148" y="322"/>
                </a:lnTo>
                <a:lnTo>
                  <a:pt x="146" y="310"/>
                </a:lnTo>
                <a:lnTo>
                  <a:pt x="144" y="298"/>
                </a:lnTo>
                <a:lnTo>
                  <a:pt x="140" y="288"/>
                </a:lnTo>
                <a:lnTo>
                  <a:pt x="132" y="270"/>
                </a:lnTo>
                <a:lnTo>
                  <a:pt x="122" y="256"/>
                </a:lnTo>
                <a:lnTo>
                  <a:pt x="122" y="256"/>
                </a:lnTo>
                <a:lnTo>
                  <a:pt x="112" y="244"/>
                </a:lnTo>
                <a:lnTo>
                  <a:pt x="106" y="232"/>
                </a:lnTo>
                <a:lnTo>
                  <a:pt x="100" y="216"/>
                </a:lnTo>
                <a:lnTo>
                  <a:pt x="98" y="196"/>
                </a:lnTo>
                <a:lnTo>
                  <a:pt x="98" y="196"/>
                </a:lnTo>
                <a:lnTo>
                  <a:pt x="100" y="178"/>
                </a:lnTo>
                <a:lnTo>
                  <a:pt x="104" y="160"/>
                </a:lnTo>
                <a:lnTo>
                  <a:pt x="110" y="144"/>
                </a:lnTo>
                <a:lnTo>
                  <a:pt x="120" y="130"/>
                </a:lnTo>
                <a:lnTo>
                  <a:pt x="134" y="118"/>
                </a:lnTo>
                <a:lnTo>
                  <a:pt x="150" y="108"/>
                </a:lnTo>
                <a:lnTo>
                  <a:pt x="170" y="102"/>
                </a:lnTo>
                <a:lnTo>
                  <a:pt x="192" y="98"/>
                </a:lnTo>
                <a:lnTo>
                  <a:pt x="192" y="98"/>
                </a:lnTo>
                <a:lnTo>
                  <a:pt x="214" y="102"/>
                </a:lnTo>
                <a:lnTo>
                  <a:pt x="234" y="108"/>
                </a:lnTo>
                <a:lnTo>
                  <a:pt x="250" y="118"/>
                </a:lnTo>
                <a:lnTo>
                  <a:pt x="264" y="130"/>
                </a:lnTo>
                <a:lnTo>
                  <a:pt x="274" y="144"/>
                </a:lnTo>
                <a:lnTo>
                  <a:pt x="280" y="160"/>
                </a:lnTo>
                <a:lnTo>
                  <a:pt x="284" y="178"/>
                </a:lnTo>
                <a:lnTo>
                  <a:pt x="286" y="196"/>
                </a:lnTo>
                <a:lnTo>
                  <a:pt x="286" y="196"/>
                </a:lnTo>
                <a:close/>
                <a:moveTo>
                  <a:pt x="200" y="138"/>
                </a:moveTo>
                <a:lnTo>
                  <a:pt x="200" y="138"/>
                </a:lnTo>
                <a:lnTo>
                  <a:pt x="198" y="134"/>
                </a:lnTo>
                <a:lnTo>
                  <a:pt x="196" y="130"/>
                </a:lnTo>
                <a:lnTo>
                  <a:pt x="192" y="128"/>
                </a:lnTo>
                <a:lnTo>
                  <a:pt x="190" y="128"/>
                </a:lnTo>
                <a:lnTo>
                  <a:pt x="190" y="128"/>
                </a:lnTo>
                <a:lnTo>
                  <a:pt x="178" y="128"/>
                </a:lnTo>
                <a:lnTo>
                  <a:pt x="166" y="132"/>
                </a:lnTo>
                <a:lnTo>
                  <a:pt x="156" y="136"/>
                </a:lnTo>
                <a:lnTo>
                  <a:pt x="146" y="144"/>
                </a:lnTo>
                <a:lnTo>
                  <a:pt x="136" y="154"/>
                </a:lnTo>
                <a:lnTo>
                  <a:pt x="130" y="164"/>
                </a:lnTo>
                <a:lnTo>
                  <a:pt x="126" y="178"/>
                </a:lnTo>
                <a:lnTo>
                  <a:pt x="124" y="194"/>
                </a:lnTo>
                <a:lnTo>
                  <a:pt x="124" y="194"/>
                </a:lnTo>
                <a:lnTo>
                  <a:pt x="126" y="198"/>
                </a:lnTo>
                <a:lnTo>
                  <a:pt x="128" y="200"/>
                </a:lnTo>
                <a:lnTo>
                  <a:pt x="130" y="204"/>
                </a:lnTo>
                <a:lnTo>
                  <a:pt x="134" y="204"/>
                </a:lnTo>
                <a:lnTo>
                  <a:pt x="134" y="204"/>
                </a:lnTo>
                <a:lnTo>
                  <a:pt x="138" y="204"/>
                </a:lnTo>
                <a:lnTo>
                  <a:pt x="142" y="200"/>
                </a:lnTo>
                <a:lnTo>
                  <a:pt x="144" y="198"/>
                </a:lnTo>
                <a:lnTo>
                  <a:pt x="144" y="194"/>
                </a:lnTo>
                <a:lnTo>
                  <a:pt x="144" y="194"/>
                </a:lnTo>
                <a:lnTo>
                  <a:pt x="146" y="182"/>
                </a:lnTo>
                <a:lnTo>
                  <a:pt x="148" y="172"/>
                </a:lnTo>
                <a:lnTo>
                  <a:pt x="154" y="164"/>
                </a:lnTo>
                <a:lnTo>
                  <a:pt x="160" y="158"/>
                </a:lnTo>
                <a:lnTo>
                  <a:pt x="166" y="154"/>
                </a:lnTo>
                <a:lnTo>
                  <a:pt x="174" y="150"/>
                </a:lnTo>
                <a:lnTo>
                  <a:pt x="182" y="148"/>
                </a:lnTo>
                <a:lnTo>
                  <a:pt x="190" y="148"/>
                </a:lnTo>
                <a:lnTo>
                  <a:pt x="190" y="148"/>
                </a:lnTo>
                <a:lnTo>
                  <a:pt x="192" y="148"/>
                </a:lnTo>
                <a:lnTo>
                  <a:pt x="196" y="144"/>
                </a:lnTo>
                <a:lnTo>
                  <a:pt x="198" y="142"/>
                </a:lnTo>
                <a:lnTo>
                  <a:pt x="200" y="138"/>
                </a:lnTo>
                <a:lnTo>
                  <a:pt x="200" y="138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Oval 161">
            <a:extLst>
              <a:ext uri="{FF2B5EF4-FFF2-40B4-BE49-F238E27FC236}">
                <a16:creationId xmlns:a16="http://schemas.microsoft.com/office/drawing/2014/main" id="{76A06002-2A2B-E62C-3428-DB91148BBD28}"/>
              </a:ext>
            </a:extLst>
          </p:cNvPr>
          <p:cNvSpPr/>
          <p:nvPr/>
        </p:nvSpPr>
        <p:spPr bwMode="ltGray">
          <a:xfrm>
            <a:off x="3447508" y="6101351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7" name="Freeform 4849">
            <a:extLst>
              <a:ext uri="{FF2B5EF4-FFF2-40B4-BE49-F238E27FC236}">
                <a16:creationId xmlns:a16="http://schemas.microsoft.com/office/drawing/2014/main" id="{F78B509C-B19F-F7F7-DB3A-E8AD88263257}"/>
              </a:ext>
            </a:extLst>
          </p:cNvPr>
          <p:cNvSpPr>
            <a:spLocks noEditPoints="1"/>
          </p:cNvSpPr>
          <p:nvPr/>
        </p:nvSpPr>
        <p:spPr bwMode="auto">
          <a:xfrm>
            <a:off x="3555719" y="6255479"/>
            <a:ext cx="394802" cy="319253"/>
          </a:xfrm>
          <a:custGeom>
            <a:avLst/>
            <a:gdLst>
              <a:gd name="T0" fmla="*/ 0 w 324"/>
              <a:gd name="T1" fmla="*/ 136 h 262"/>
              <a:gd name="T2" fmla="*/ 0 w 324"/>
              <a:gd name="T3" fmla="*/ 132 h 262"/>
              <a:gd name="T4" fmla="*/ 6 w 324"/>
              <a:gd name="T5" fmla="*/ 126 h 262"/>
              <a:gd name="T6" fmla="*/ 46 w 324"/>
              <a:gd name="T7" fmla="*/ 126 h 262"/>
              <a:gd name="T8" fmla="*/ 50 w 324"/>
              <a:gd name="T9" fmla="*/ 126 h 262"/>
              <a:gd name="T10" fmla="*/ 56 w 324"/>
              <a:gd name="T11" fmla="*/ 132 h 262"/>
              <a:gd name="T12" fmla="*/ 56 w 324"/>
              <a:gd name="T13" fmla="*/ 212 h 262"/>
              <a:gd name="T14" fmla="*/ 56 w 324"/>
              <a:gd name="T15" fmla="*/ 216 h 262"/>
              <a:gd name="T16" fmla="*/ 50 w 324"/>
              <a:gd name="T17" fmla="*/ 220 h 262"/>
              <a:gd name="T18" fmla="*/ 10 w 324"/>
              <a:gd name="T19" fmla="*/ 222 h 262"/>
              <a:gd name="T20" fmla="*/ 6 w 324"/>
              <a:gd name="T21" fmla="*/ 220 h 262"/>
              <a:gd name="T22" fmla="*/ 0 w 324"/>
              <a:gd name="T23" fmla="*/ 216 h 262"/>
              <a:gd name="T24" fmla="*/ 0 w 324"/>
              <a:gd name="T25" fmla="*/ 212 h 262"/>
              <a:gd name="T26" fmla="*/ 136 w 324"/>
              <a:gd name="T27" fmla="*/ 222 h 262"/>
              <a:gd name="T28" fmla="*/ 140 w 324"/>
              <a:gd name="T29" fmla="*/ 220 h 262"/>
              <a:gd name="T30" fmla="*/ 144 w 324"/>
              <a:gd name="T31" fmla="*/ 216 h 262"/>
              <a:gd name="T32" fmla="*/ 146 w 324"/>
              <a:gd name="T33" fmla="*/ 58 h 262"/>
              <a:gd name="T34" fmla="*/ 144 w 324"/>
              <a:gd name="T35" fmla="*/ 54 h 262"/>
              <a:gd name="T36" fmla="*/ 140 w 324"/>
              <a:gd name="T37" fmla="*/ 50 h 262"/>
              <a:gd name="T38" fmla="*/ 100 w 324"/>
              <a:gd name="T39" fmla="*/ 48 h 262"/>
              <a:gd name="T40" fmla="*/ 96 w 324"/>
              <a:gd name="T41" fmla="*/ 50 h 262"/>
              <a:gd name="T42" fmla="*/ 90 w 324"/>
              <a:gd name="T43" fmla="*/ 54 h 262"/>
              <a:gd name="T44" fmla="*/ 90 w 324"/>
              <a:gd name="T45" fmla="*/ 212 h 262"/>
              <a:gd name="T46" fmla="*/ 90 w 324"/>
              <a:gd name="T47" fmla="*/ 216 h 262"/>
              <a:gd name="T48" fmla="*/ 96 w 324"/>
              <a:gd name="T49" fmla="*/ 220 h 262"/>
              <a:gd name="T50" fmla="*/ 100 w 324"/>
              <a:gd name="T51" fmla="*/ 222 h 262"/>
              <a:gd name="T52" fmla="*/ 224 w 324"/>
              <a:gd name="T53" fmla="*/ 222 h 262"/>
              <a:gd name="T54" fmla="*/ 228 w 324"/>
              <a:gd name="T55" fmla="*/ 220 h 262"/>
              <a:gd name="T56" fmla="*/ 234 w 324"/>
              <a:gd name="T57" fmla="*/ 216 h 262"/>
              <a:gd name="T58" fmla="*/ 234 w 324"/>
              <a:gd name="T59" fmla="*/ 86 h 262"/>
              <a:gd name="T60" fmla="*/ 234 w 324"/>
              <a:gd name="T61" fmla="*/ 82 h 262"/>
              <a:gd name="T62" fmla="*/ 228 w 324"/>
              <a:gd name="T63" fmla="*/ 76 h 262"/>
              <a:gd name="T64" fmla="*/ 188 w 324"/>
              <a:gd name="T65" fmla="*/ 76 h 262"/>
              <a:gd name="T66" fmla="*/ 184 w 324"/>
              <a:gd name="T67" fmla="*/ 76 h 262"/>
              <a:gd name="T68" fmla="*/ 180 w 324"/>
              <a:gd name="T69" fmla="*/ 82 h 262"/>
              <a:gd name="T70" fmla="*/ 178 w 324"/>
              <a:gd name="T71" fmla="*/ 212 h 262"/>
              <a:gd name="T72" fmla="*/ 180 w 324"/>
              <a:gd name="T73" fmla="*/ 216 h 262"/>
              <a:gd name="T74" fmla="*/ 184 w 324"/>
              <a:gd name="T75" fmla="*/ 220 h 262"/>
              <a:gd name="T76" fmla="*/ 188 w 324"/>
              <a:gd name="T77" fmla="*/ 222 h 262"/>
              <a:gd name="T78" fmla="*/ 278 w 324"/>
              <a:gd name="T79" fmla="*/ 0 h 262"/>
              <a:gd name="T80" fmla="*/ 274 w 324"/>
              <a:gd name="T81" fmla="*/ 0 h 262"/>
              <a:gd name="T82" fmla="*/ 268 w 324"/>
              <a:gd name="T83" fmla="*/ 6 h 262"/>
              <a:gd name="T84" fmla="*/ 268 w 324"/>
              <a:gd name="T85" fmla="*/ 212 h 262"/>
              <a:gd name="T86" fmla="*/ 268 w 324"/>
              <a:gd name="T87" fmla="*/ 216 h 262"/>
              <a:gd name="T88" fmla="*/ 274 w 324"/>
              <a:gd name="T89" fmla="*/ 220 h 262"/>
              <a:gd name="T90" fmla="*/ 314 w 324"/>
              <a:gd name="T91" fmla="*/ 222 h 262"/>
              <a:gd name="T92" fmla="*/ 318 w 324"/>
              <a:gd name="T93" fmla="*/ 220 h 262"/>
              <a:gd name="T94" fmla="*/ 324 w 324"/>
              <a:gd name="T95" fmla="*/ 216 h 262"/>
              <a:gd name="T96" fmla="*/ 324 w 324"/>
              <a:gd name="T97" fmla="*/ 10 h 262"/>
              <a:gd name="T98" fmla="*/ 324 w 324"/>
              <a:gd name="T99" fmla="*/ 6 h 262"/>
              <a:gd name="T100" fmla="*/ 318 w 324"/>
              <a:gd name="T101" fmla="*/ 0 h 262"/>
              <a:gd name="T102" fmla="*/ 314 w 324"/>
              <a:gd name="T103" fmla="*/ 0 h 262"/>
              <a:gd name="T104" fmla="*/ 0 w 324"/>
              <a:gd name="T105" fmla="*/ 242 h 262"/>
              <a:gd name="T106" fmla="*/ 324 w 324"/>
              <a:gd name="T107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4" h="262">
                <a:moveTo>
                  <a:pt x="0" y="212"/>
                </a:moveTo>
                <a:lnTo>
                  <a:pt x="0" y="136"/>
                </a:lnTo>
                <a:lnTo>
                  <a:pt x="0" y="136"/>
                </a:lnTo>
                <a:lnTo>
                  <a:pt x="0" y="132"/>
                </a:lnTo>
                <a:lnTo>
                  <a:pt x="2" y="128"/>
                </a:lnTo>
                <a:lnTo>
                  <a:pt x="6" y="126"/>
                </a:lnTo>
                <a:lnTo>
                  <a:pt x="10" y="126"/>
                </a:lnTo>
                <a:lnTo>
                  <a:pt x="46" y="126"/>
                </a:lnTo>
                <a:lnTo>
                  <a:pt x="46" y="126"/>
                </a:lnTo>
                <a:lnTo>
                  <a:pt x="50" y="126"/>
                </a:lnTo>
                <a:lnTo>
                  <a:pt x="54" y="128"/>
                </a:lnTo>
                <a:lnTo>
                  <a:pt x="56" y="132"/>
                </a:lnTo>
                <a:lnTo>
                  <a:pt x="56" y="136"/>
                </a:lnTo>
                <a:lnTo>
                  <a:pt x="56" y="212"/>
                </a:lnTo>
                <a:lnTo>
                  <a:pt x="56" y="212"/>
                </a:lnTo>
                <a:lnTo>
                  <a:pt x="56" y="216"/>
                </a:lnTo>
                <a:lnTo>
                  <a:pt x="54" y="218"/>
                </a:lnTo>
                <a:lnTo>
                  <a:pt x="50" y="220"/>
                </a:lnTo>
                <a:lnTo>
                  <a:pt x="46" y="222"/>
                </a:lnTo>
                <a:lnTo>
                  <a:pt x="10" y="222"/>
                </a:lnTo>
                <a:lnTo>
                  <a:pt x="10" y="222"/>
                </a:lnTo>
                <a:lnTo>
                  <a:pt x="6" y="220"/>
                </a:lnTo>
                <a:lnTo>
                  <a:pt x="2" y="218"/>
                </a:lnTo>
                <a:lnTo>
                  <a:pt x="0" y="216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00" y="222"/>
                </a:moveTo>
                <a:lnTo>
                  <a:pt x="136" y="222"/>
                </a:lnTo>
                <a:lnTo>
                  <a:pt x="136" y="222"/>
                </a:lnTo>
                <a:lnTo>
                  <a:pt x="140" y="220"/>
                </a:lnTo>
                <a:lnTo>
                  <a:pt x="142" y="218"/>
                </a:lnTo>
                <a:lnTo>
                  <a:pt x="144" y="216"/>
                </a:lnTo>
                <a:lnTo>
                  <a:pt x="146" y="212"/>
                </a:lnTo>
                <a:lnTo>
                  <a:pt x="146" y="58"/>
                </a:lnTo>
                <a:lnTo>
                  <a:pt x="146" y="58"/>
                </a:lnTo>
                <a:lnTo>
                  <a:pt x="144" y="54"/>
                </a:lnTo>
                <a:lnTo>
                  <a:pt x="142" y="52"/>
                </a:lnTo>
                <a:lnTo>
                  <a:pt x="140" y="50"/>
                </a:lnTo>
                <a:lnTo>
                  <a:pt x="136" y="48"/>
                </a:lnTo>
                <a:lnTo>
                  <a:pt x="100" y="48"/>
                </a:lnTo>
                <a:lnTo>
                  <a:pt x="100" y="48"/>
                </a:lnTo>
                <a:lnTo>
                  <a:pt x="96" y="50"/>
                </a:lnTo>
                <a:lnTo>
                  <a:pt x="92" y="52"/>
                </a:lnTo>
                <a:lnTo>
                  <a:pt x="90" y="54"/>
                </a:lnTo>
                <a:lnTo>
                  <a:pt x="90" y="58"/>
                </a:lnTo>
                <a:lnTo>
                  <a:pt x="90" y="212"/>
                </a:lnTo>
                <a:lnTo>
                  <a:pt x="90" y="212"/>
                </a:lnTo>
                <a:lnTo>
                  <a:pt x="90" y="216"/>
                </a:lnTo>
                <a:lnTo>
                  <a:pt x="92" y="218"/>
                </a:lnTo>
                <a:lnTo>
                  <a:pt x="96" y="220"/>
                </a:lnTo>
                <a:lnTo>
                  <a:pt x="100" y="222"/>
                </a:lnTo>
                <a:lnTo>
                  <a:pt x="100" y="222"/>
                </a:lnTo>
                <a:close/>
                <a:moveTo>
                  <a:pt x="188" y="222"/>
                </a:moveTo>
                <a:lnTo>
                  <a:pt x="224" y="222"/>
                </a:lnTo>
                <a:lnTo>
                  <a:pt x="224" y="222"/>
                </a:lnTo>
                <a:lnTo>
                  <a:pt x="228" y="220"/>
                </a:lnTo>
                <a:lnTo>
                  <a:pt x="232" y="218"/>
                </a:lnTo>
                <a:lnTo>
                  <a:pt x="234" y="216"/>
                </a:lnTo>
                <a:lnTo>
                  <a:pt x="234" y="212"/>
                </a:lnTo>
                <a:lnTo>
                  <a:pt x="234" y="86"/>
                </a:lnTo>
                <a:lnTo>
                  <a:pt x="234" y="86"/>
                </a:lnTo>
                <a:lnTo>
                  <a:pt x="234" y="82"/>
                </a:lnTo>
                <a:lnTo>
                  <a:pt x="232" y="78"/>
                </a:lnTo>
                <a:lnTo>
                  <a:pt x="228" y="76"/>
                </a:lnTo>
                <a:lnTo>
                  <a:pt x="224" y="76"/>
                </a:lnTo>
                <a:lnTo>
                  <a:pt x="188" y="76"/>
                </a:lnTo>
                <a:lnTo>
                  <a:pt x="188" y="76"/>
                </a:lnTo>
                <a:lnTo>
                  <a:pt x="184" y="76"/>
                </a:lnTo>
                <a:lnTo>
                  <a:pt x="182" y="78"/>
                </a:lnTo>
                <a:lnTo>
                  <a:pt x="180" y="82"/>
                </a:lnTo>
                <a:lnTo>
                  <a:pt x="178" y="86"/>
                </a:lnTo>
                <a:lnTo>
                  <a:pt x="178" y="212"/>
                </a:lnTo>
                <a:lnTo>
                  <a:pt x="178" y="212"/>
                </a:lnTo>
                <a:lnTo>
                  <a:pt x="180" y="216"/>
                </a:lnTo>
                <a:lnTo>
                  <a:pt x="182" y="218"/>
                </a:lnTo>
                <a:lnTo>
                  <a:pt x="184" y="220"/>
                </a:lnTo>
                <a:lnTo>
                  <a:pt x="188" y="222"/>
                </a:lnTo>
                <a:lnTo>
                  <a:pt x="188" y="222"/>
                </a:lnTo>
                <a:close/>
                <a:moveTo>
                  <a:pt x="314" y="0"/>
                </a:moveTo>
                <a:lnTo>
                  <a:pt x="278" y="0"/>
                </a:lnTo>
                <a:lnTo>
                  <a:pt x="278" y="0"/>
                </a:lnTo>
                <a:lnTo>
                  <a:pt x="274" y="0"/>
                </a:lnTo>
                <a:lnTo>
                  <a:pt x="270" y="2"/>
                </a:lnTo>
                <a:lnTo>
                  <a:pt x="268" y="6"/>
                </a:lnTo>
                <a:lnTo>
                  <a:pt x="268" y="10"/>
                </a:lnTo>
                <a:lnTo>
                  <a:pt x="268" y="212"/>
                </a:lnTo>
                <a:lnTo>
                  <a:pt x="268" y="212"/>
                </a:lnTo>
                <a:lnTo>
                  <a:pt x="268" y="216"/>
                </a:lnTo>
                <a:lnTo>
                  <a:pt x="270" y="218"/>
                </a:lnTo>
                <a:lnTo>
                  <a:pt x="274" y="220"/>
                </a:lnTo>
                <a:lnTo>
                  <a:pt x="278" y="222"/>
                </a:lnTo>
                <a:lnTo>
                  <a:pt x="314" y="222"/>
                </a:lnTo>
                <a:lnTo>
                  <a:pt x="314" y="222"/>
                </a:lnTo>
                <a:lnTo>
                  <a:pt x="318" y="220"/>
                </a:lnTo>
                <a:lnTo>
                  <a:pt x="322" y="218"/>
                </a:lnTo>
                <a:lnTo>
                  <a:pt x="324" y="216"/>
                </a:lnTo>
                <a:lnTo>
                  <a:pt x="324" y="212"/>
                </a:lnTo>
                <a:lnTo>
                  <a:pt x="324" y="10"/>
                </a:lnTo>
                <a:lnTo>
                  <a:pt x="324" y="10"/>
                </a:lnTo>
                <a:lnTo>
                  <a:pt x="324" y="6"/>
                </a:lnTo>
                <a:lnTo>
                  <a:pt x="322" y="2"/>
                </a:lnTo>
                <a:lnTo>
                  <a:pt x="318" y="0"/>
                </a:lnTo>
                <a:lnTo>
                  <a:pt x="314" y="0"/>
                </a:lnTo>
                <a:lnTo>
                  <a:pt x="314" y="0"/>
                </a:lnTo>
                <a:close/>
                <a:moveTo>
                  <a:pt x="324" y="242"/>
                </a:moveTo>
                <a:lnTo>
                  <a:pt x="0" y="242"/>
                </a:lnTo>
                <a:lnTo>
                  <a:pt x="0" y="262"/>
                </a:lnTo>
                <a:lnTo>
                  <a:pt x="324" y="262"/>
                </a:lnTo>
                <a:lnTo>
                  <a:pt x="324" y="242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957C045-91CB-AD63-95F5-278DA32B95D3}"/>
              </a:ext>
            </a:extLst>
          </p:cNvPr>
          <p:cNvSpPr txBox="1"/>
          <p:nvPr/>
        </p:nvSpPr>
        <p:spPr>
          <a:xfrm>
            <a:off x="10330103" y="3380140"/>
            <a:ext cx="1053628" cy="773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b="1" dirty="0"/>
              <a:t>Innovative, </a:t>
            </a:r>
            <a:r>
              <a:rPr lang="es-ES" sz="1400" b="1" dirty="0" err="1"/>
              <a:t>eficient</a:t>
            </a:r>
            <a:r>
              <a:rPr lang="es-ES" sz="1400" b="1" dirty="0"/>
              <a:t> and </a:t>
            </a:r>
            <a:r>
              <a:rPr lang="es-ES" sz="1400" b="1" dirty="0" err="1"/>
              <a:t>resilient</a:t>
            </a:r>
            <a:endParaRPr lang="es-ES" sz="1400" b="1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C6526D1-4F45-6607-30FB-653307039A71}"/>
              </a:ext>
            </a:extLst>
          </p:cNvPr>
          <p:cNvSpPr txBox="1"/>
          <p:nvPr/>
        </p:nvSpPr>
        <p:spPr>
          <a:xfrm>
            <a:off x="10284436" y="4963056"/>
            <a:ext cx="1163483" cy="543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b="1" dirty="0" err="1"/>
              <a:t>Together</a:t>
            </a:r>
            <a:r>
              <a:rPr lang="es-ES" sz="1400" b="1" dirty="0"/>
              <a:t> </a:t>
            </a:r>
            <a:r>
              <a:rPr lang="es-ES" sz="1400" b="1" dirty="0" err="1"/>
              <a:t>we</a:t>
            </a:r>
            <a:r>
              <a:rPr lang="es-ES" sz="1400" b="1" dirty="0"/>
              <a:t> </a:t>
            </a:r>
            <a:r>
              <a:rPr lang="es-ES" sz="1400" b="1" dirty="0" err="1"/>
              <a:t>achive</a:t>
            </a:r>
            <a:r>
              <a:rPr lang="es-ES" sz="1400" b="1" dirty="0"/>
              <a:t> more</a:t>
            </a:r>
          </a:p>
        </p:txBody>
      </p:sp>
      <p:sp>
        <p:nvSpPr>
          <p:cNvPr id="40" name="Oval 318">
            <a:extLst>
              <a:ext uri="{FF2B5EF4-FFF2-40B4-BE49-F238E27FC236}">
                <a16:creationId xmlns:a16="http://schemas.microsoft.com/office/drawing/2014/main" id="{E095CE13-15A2-905F-1BBE-BB544E6F294D}"/>
              </a:ext>
            </a:extLst>
          </p:cNvPr>
          <p:cNvSpPr/>
          <p:nvPr/>
        </p:nvSpPr>
        <p:spPr bwMode="ltGray">
          <a:xfrm>
            <a:off x="9576252" y="4872066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1" name="Freeform 4970">
            <a:extLst>
              <a:ext uri="{FF2B5EF4-FFF2-40B4-BE49-F238E27FC236}">
                <a16:creationId xmlns:a16="http://schemas.microsoft.com/office/drawing/2014/main" id="{DF36C5C4-C889-5C8F-49C1-62EC3300AA2B}"/>
              </a:ext>
            </a:extLst>
          </p:cNvPr>
          <p:cNvSpPr>
            <a:spLocks noEditPoints="1"/>
          </p:cNvSpPr>
          <p:nvPr/>
        </p:nvSpPr>
        <p:spPr bwMode="auto">
          <a:xfrm>
            <a:off x="9626862" y="4963056"/>
            <a:ext cx="496277" cy="472186"/>
          </a:xfrm>
          <a:custGeom>
            <a:avLst/>
            <a:gdLst>
              <a:gd name="T0" fmla="*/ 318 w 412"/>
              <a:gd name="T1" fmla="*/ 358 h 392"/>
              <a:gd name="T2" fmla="*/ 268 w 412"/>
              <a:gd name="T3" fmla="*/ 382 h 392"/>
              <a:gd name="T4" fmla="*/ 234 w 412"/>
              <a:gd name="T5" fmla="*/ 390 h 392"/>
              <a:gd name="T6" fmla="*/ 208 w 412"/>
              <a:gd name="T7" fmla="*/ 392 h 392"/>
              <a:gd name="T8" fmla="*/ 146 w 412"/>
              <a:gd name="T9" fmla="*/ 382 h 392"/>
              <a:gd name="T10" fmla="*/ 92 w 412"/>
              <a:gd name="T11" fmla="*/ 356 h 392"/>
              <a:gd name="T12" fmla="*/ 48 w 412"/>
              <a:gd name="T13" fmla="*/ 316 h 392"/>
              <a:gd name="T14" fmla="*/ 18 w 412"/>
              <a:gd name="T15" fmla="*/ 264 h 392"/>
              <a:gd name="T16" fmla="*/ 2 w 412"/>
              <a:gd name="T17" fmla="*/ 206 h 392"/>
              <a:gd name="T18" fmla="*/ 2 w 412"/>
              <a:gd name="T19" fmla="*/ 172 h 392"/>
              <a:gd name="T20" fmla="*/ 30 w 412"/>
              <a:gd name="T21" fmla="*/ 166 h 392"/>
              <a:gd name="T22" fmla="*/ 182 w 412"/>
              <a:gd name="T23" fmla="*/ 166 h 392"/>
              <a:gd name="T24" fmla="*/ 224 w 412"/>
              <a:gd name="T25" fmla="*/ 180 h 392"/>
              <a:gd name="T26" fmla="*/ 234 w 412"/>
              <a:gd name="T27" fmla="*/ 204 h 392"/>
              <a:gd name="T28" fmla="*/ 256 w 412"/>
              <a:gd name="T29" fmla="*/ 212 h 392"/>
              <a:gd name="T30" fmla="*/ 282 w 412"/>
              <a:gd name="T31" fmla="*/ 240 h 392"/>
              <a:gd name="T32" fmla="*/ 292 w 412"/>
              <a:gd name="T33" fmla="*/ 262 h 392"/>
              <a:gd name="T34" fmla="*/ 314 w 412"/>
              <a:gd name="T35" fmla="*/ 272 h 392"/>
              <a:gd name="T36" fmla="*/ 138 w 412"/>
              <a:gd name="T37" fmla="*/ 140 h 392"/>
              <a:gd name="T38" fmla="*/ 164 w 412"/>
              <a:gd name="T39" fmla="*/ 134 h 392"/>
              <a:gd name="T40" fmla="*/ 196 w 412"/>
              <a:gd name="T41" fmla="*/ 108 h 392"/>
              <a:gd name="T42" fmla="*/ 208 w 412"/>
              <a:gd name="T43" fmla="*/ 70 h 392"/>
              <a:gd name="T44" fmla="*/ 202 w 412"/>
              <a:gd name="T45" fmla="*/ 42 h 392"/>
              <a:gd name="T46" fmla="*/ 176 w 412"/>
              <a:gd name="T47" fmla="*/ 12 h 392"/>
              <a:gd name="T48" fmla="*/ 138 w 412"/>
              <a:gd name="T49" fmla="*/ 0 h 392"/>
              <a:gd name="T50" fmla="*/ 110 w 412"/>
              <a:gd name="T51" fmla="*/ 4 h 392"/>
              <a:gd name="T52" fmla="*/ 80 w 412"/>
              <a:gd name="T53" fmla="*/ 30 h 392"/>
              <a:gd name="T54" fmla="*/ 68 w 412"/>
              <a:gd name="T55" fmla="*/ 70 h 392"/>
              <a:gd name="T56" fmla="*/ 74 w 412"/>
              <a:gd name="T57" fmla="*/ 96 h 392"/>
              <a:gd name="T58" fmla="*/ 98 w 412"/>
              <a:gd name="T59" fmla="*/ 128 h 392"/>
              <a:gd name="T60" fmla="*/ 138 w 412"/>
              <a:gd name="T61" fmla="*/ 140 h 392"/>
              <a:gd name="T62" fmla="*/ 412 w 412"/>
              <a:gd name="T63" fmla="*/ 152 h 392"/>
              <a:gd name="T64" fmla="*/ 408 w 412"/>
              <a:gd name="T65" fmla="*/ 146 h 392"/>
              <a:gd name="T66" fmla="*/ 354 w 412"/>
              <a:gd name="T67" fmla="*/ 142 h 392"/>
              <a:gd name="T68" fmla="*/ 352 w 412"/>
              <a:gd name="T69" fmla="*/ 90 h 392"/>
              <a:gd name="T70" fmla="*/ 344 w 412"/>
              <a:gd name="T71" fmla="*/ 84 h 392"/>
              <a:gd name="T72" fmla="*/ 312 w 412"/>
              <a:gd name="T73" fmla="*/ 84 h 392"/>
              <a:gd name="T74" fmla="*/ 304 w 412"/>
              <a:gd name="T75" fmla="*/ 94 h 392"/>
              <a:gd name="T76" fmla="*/ 256 w 412"/>
              <a:gd name="T77" fmla="*/ 142 h 392"/>
              <a:gd name="T78" fmla="*/ 248 w 412"/>
              <a:gd name="T79" fmla="*/ 148 h 392"/>
              <a:gd name="T80" fmla="*/ 246 w 412"/>
              <a:gd name="T81" fmla="*/ 180 h 392"/>
              <a:gd name="T82" fmla="*/ 252 w 412"/>
              <a:gd name="T83" fmla="*/ 190 h 392"/>
              <a:gd name="T84" fmla="*/ 304 w 412"/>
              <a:gd name="T85" fmla="*/ 240 h 392"/>
              <a:gd name="T86" fmla="*/ 308 w 412"/>
              <a:gd name="T87" fmla="*/ 246 h 392"/>
              <a:gd name="T88" fmla="*/ 344 w 412"/>
              <a:gd name="T89" fmla="*/ 250 h 392"/>
              <a:gd name="T90" fmla="*/ 350 w 412"/>
              <a:gd name="T91" fmla="*/ 246 h 392"/>
              <a:gd name="T92" fmla="*/ 354 w 412"/>
              <a:gd name="T93" fmla="*/ 190 h 392"/>
              <a:gd name="T94" fmla="*/ 406 w 412"/>
              <a:gd name="T95" fmla="*/ 190 h 392"/>
              <a:gd name="T96" fmla="*/ 412 w 412"/>
              <a:gd name="T97" fmla="*/ 18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12" h="392">
                <a:moveTo>
                  <a:pt x="334" y="348"/>
                </a:moveTo>
                <a:lnTo>
                  <a:pt x="334" y="348"/>
                </a:lnTo>
                <a:lnTo>
                  <a:pt x="318" y="358"/>
                </a:lnTo>
                <a:lnTo>
                  <a:pt x="302" y="368"/>
                </a:lnTo>
                <a:lnTo>
                  <a:pt x="286" y="376"/>
                </a:lnTo>
                <a:lnTo>
                  <a:pt x="268" y="382"/>
                </a:lnTo>
                <a:lnTo>
                  <a:pt x="250" y="280"/>
                </a:lnTo>
                <a:lnTo>
                  <a:pt x="232" y="280"/>
                </a:lnTo>
                <a:lnTo>
                  <a:pt x="234" y="390"/>
                </a:lnTo>
                <a:lnTo>
                  <a:pt x="234" y="390"/>
                </a:lnTo>
                <a:lnTo>
                  <a:pt x="208" y="392"/>
                </a:lnTo>
                <a:lnTo>
                  <a:pt x="208" y="392"/>
                </a:lnTo>
                <a:lnTo>
                  <a:pt x="186" y="390"/>
                </a:lnTo>
                <a:lnTo>
                  <a:pt x="166" y="386"/>
                </a:lnTo>
                <a:lnTo>
                  <a:pt x="146" y="382"/>
                </a:lnTo>
                <a:lnTo>
                  <a:pt x="128" y="374"/>
                </a:lnTo>
                <a:lnTo>
                  <a:pt x="110" y="366"/>
                </a:lnTo>
                <a:lnTo>
                  <a:pt x="92" y="356"/>
                </a:lnTo>
                <a:lnTo>
                  <a:pt x="76" y="344"/>
                </a:lnTo>
                <a:lnTo>
                  <a:pt x="62" y="330"/>
                </a:lnTo>
                <a:lnTo>
                  <a:pt x="48" y="316"/>
                </a:lnTo>
                <a:lnTo>
                  <a:pt x="36" y="300"/>
                </a:lnTo>
                <a:lnTo>
                  <a:pt x="26" y="282"/>
                </a:lnTo>
                <a:lnTo>
                  <a:pt x="18" y="264"/>
                </a:lnTo>
                <a:lnTo>
                  <a:pt x="10" y="246"/>
                </a:lnTo>
                <a:lnTo>
                  <a:pt x="6" y="226"/>
                </a:lnTo>
                <a:lnTo>
                  <a:pt x="2" y="206"/>
                </a:lnTo>
                <a:lnTo>
                  <a:pt x="0" y="184"/>
                </a:lnTo>
                <a:lnTo>
                  <a:pt x="0" y="184"/>
                </a:lnTo>
                <a:lnTo>
                  <a:pt x="2" y="172"/>
                </a:lnTo>
                <a:lnTo>
                  <a:pt x="2" y="172"/>
                </a:lnTo>
                <a:lnTo>
                  <a:pt x="16" y="168"/>
                </a:lnTo>
                <a:lnTo>
                  <a:pt x="30" y="166"/>
                </a:lnTo>
                <a:lnTo>
                  <a:pt x="94" y="166"/>
                </a:lnTo>
                <a:lnTo>
                  <a:pt x="138" y="244"/>
                </a:lnTo>
                <a:lnTo>
                  <a:pt x="182" y="166"/>
                </a:lnTo>
                <a:lnTo>
                  <a:pt x="224" y="166"/>
                </a:lnTo>
                <a:lnTo>
                  <a:pt x="224" y="180"/>
                </a:lnTo>
                <a:lnTo>
                  <a:pt x="224" y="180"/>
                </a:lnTo>
                <a:lnTo>
                  <a:pt x="226" y="186"/>
                </a:lnTo>
                <a:lnTo>
                  <a:pt x="228" y="192"/>
                </a:lnTo>
                <a:lnTo>
                  <a:pt x="234" y="204"/>
                </a:lnTo>
                <a:lnTo>
                  <a:pt x="244" y="210"/>
                </a:lnTo>
                <a:lnTo>
                  <a:pt x="250" y="212"/>
                </a:lnTo>
                <a:lnTo>
                  <a:pt x="256" y="212"/>
                </a:lnTo>
                <a:lnTo>
                  <a:pt x="282" y="212"/>
                </a:lnTo>
                <a:lnTo>
                  <a:pt x="282" y="240"/>
                </a:lnTo>
                <a:lnTo>
                  <a:pt x="282" y="240"/>
                </a:lnTo>
                <a:lnTo>
                  <a:pt x="284" y="246"/>
                </a:lnTo>
                <a:lnTo>
                  <a:pt x="286" y="252"/>
                </a:lnTo>
                <a:lnTo>
                  <a:pt x="292" y="262"/>
                </a:lnTo>
                <a:lnTo>
                  <a:pt x="302" y="268"/>
                </a:lnTo>
                <a:lnTo>
                  <a:pt x="308" y="270"/>
                </a:lnTo>
                <a:lnTo>
                  <a:pt x="314" y="272"/>
                </a:lnTo>
                <a:lnTo>
                  <a:pt x="322" y="272"/>
                </a:lnTo>
                <a:lnTo>
                  <a:pt x="334" y="348"/>
                </a:lnTo>
                <a:close/>
                <a:moveTo>
                  <a:pt x="138" y="140"/>
                </a:moveTo>
                <a:lnTo>
                  <a:pt x="138" y="140"/>
                </a:lnTo>
                <a:lnTo>
                  <a:pt x="152" y="138"/>
                </a:lnTo>
                <a:lnTo>
                  <a:pt x="164" y="134"/>
                </a:lnTo>
                <a:lnTo>
                  <a:pt x="176" y="128"/>
                </a:lnTo>
                <a:lnTo>
                  <a:pt x="188" y="118"/>
                </a:lnTo>
                <a:lnTo>
                  <a:pt x="196" y="108"/>
                </a:lnTo>
                <a:lnTo>
                  <a:pt x="202" y="96"/>
                </a:lnTo>
                <a:lnTo>
                  <a:pt x="206" y="84"/>
                </a:lnTo>
                <a:lnTo>
                  <a:pt x="208" y="70"/>
                </a:lnTo>
                <a:lnTo>
                  <a:pt x="208" y="70"/>
                </a:lnTo>
                <a:lnTo>
                  <a:pt x="206" y="54"/>
                </a:lnTo>
                <a:lnTo>
                  <a:pt x="202" y="42"/>
                </a:lnTo>
                <a:lnTo>
                  <a:pt x="196" y="30"/>
                </a:lnTo>
                <a:lnTo>
                  <a:pt x="188" y="20"/>
                </a:lnTo>
                <a:lnTo>
                  <a:pt x="176" y="12"/>
                </a:lnTo>
                <a:lnTo>
                  <a:pt x="164" y="4"/>
                </a:lnTo>
                <a:lnTo>
                  <a:pt x="152" y="0"/>
                </a:lnTo>
                <a:lnTo>
                  <a:pt x="138" y="0"/>
                </a:lnTo>
                <a:lnTo>
                  <a:pt x="138" y="0"/>
                </a:lnTo>
                <a:lnTo>
                  <a:pt x="124" y="0"/>
                </a:lnTo>
                <a:lnTo>
                  <a:pt x="110" y="4"/>
                </a:lnTo>
                <a:lnTo>
                  <a:pt x="98" y="12"/>
                </a:lnTo>
                <a:lnTo>
                  <a:pt x="88" y="20"/>
                </a:lnTo>
                <a:lnTo>
                  <a:pt x="80" y="30"/>
                </a:lnTo>
                <a:lnTo>
                  <a:pt x="74" y="42"/>
                </a:lnTo>
                <a:lnTo>
                  <a:pt x="70" y="54"/>
                </a:lnTo>
                <a:lnTo>
                  <a:pt x="68" y="70"/>
                </a:lnTo>
                <a:lnTo>
                  <a:pt x="68" y="70"/>
                </a:lnTo>
                <a:lnTo>
                  <a:pt x="70" y="84"/>
                </a:lnTo>
                <a:lnTo>
                  <a:pt x="74" y="96"/>
                </a:lnTo>
                <a:lnTo>
                  <a:pt x="80" y="108"/>
                </a:lnTo>
                <a:lnTo>
                  <a:pt x="88" y="118"/>
                </a:lnTo>
                <a:lnTo>
                  <a:pt x="98" y="128"/>
                </a:lnTo>
                <a:lnTo>
                  <a:pt x="110" y="134"/>
                </a:lnTo>
                <a:lnTo>
                  <a:pt x="124" y="138"/>
                </a:lnTo>
                <a:lnTo>
                  <a:pt x="138" y="140"/>
                </a:lnTo>
                <a:lnTo>
                  <a:pt x="138" y="140"/>
                </a:lnTo>
                <a:close/>
                <a:moveTo>
                  <a:pt x="412" y="180"/>
                </a:moveTo>
                <a:lnTo>
                  <a:pt x="412" y="152"/>
                </a:lnTo>
                <a:lnTo>
                  <a:pt x="412" y="152"/>
                </a:lnTo>
                <a:lnTo>
                  <a:pt x="410" y="148"/>
                </a:lnTo>
                <a:lnTo>
                  <a:pt x="408" y="146"/>
                </a:lnTo>
                <a:lnTo>
                  <a:pt x="406" y="144"/>
                </a:lnTo>
                <a:lnTo>
                  <a:pt x="402" y="142"/>
                </a:lnTo>
                <a:lnTo>
                  <a:pt x="354" y="142"/>
                </a:lnTo>
                <a:lnTo>
                  <a:pt x="354" y="94"/>
                </a:lnTo>
                <a:lnTo>
                  <a:pt x="354" y="94"/>
                </a:lnTo>
                <a:lnTo>
                  <a:pt x="352" y="90"/>
                </a:lnTo>
                <a:lnTo>
                  <a:pt x="350" y="86"/>
                </a:lnTo>
                <a:lnTo>
                  <a:pt x="346" y="84"/>
                </a:lnTo>
                <a:lnTo>
                  <a:pt x="344" y="84"/>
                </a:lnTo>
                <a:lnTo>
                  <a:pt x="314" y="84"/>
                </a:lnTo>
                <a:lnTo>
                  <a:pt x="314" y="84"/>
                </a:lnTo>
                <a:lnTo>
                  <a:pt x="312" y="84"/>
                </a:lnTo>
                <a:lnTo>
                  <a:pt x="308" y="86"/>
                </a:lnTo>
                <a:lnTo>
                  <a:pt x="306" y="90"/>
                </a:lnTo>
                <a:lnTo>
                  <a:pt x="304" y="94"/>
                </a:lnTo>
                <a:lnTo>
                  <a:pt x="304" y="142"/>
                </a:lnTo>
                <a:lnTo>
                  <a:pt x="256" y="142"/>
                </a:lnTo>
                <a:lnTo>
                  <a:pt x="256" y="142"/>
                </a:lnTo>
                <a:lnTo>
                  <a:pt x="252" y="144"/>
                </a:lnTo>
                <a:lnTo>
                  <a:pt x="250" y="146"/>
                </a:lnTo>
                <a:lnTo>
                  <a:pt x="248" y="148"/>
                </a:lnTo>
                <a:lnTo>
                  <a:pt x="246" y="152"/>
                </a:lnTo>
                <a:lnTo>
                  <a:pt x="246" y="180"/>
                </a:lnTo>
                <a:lnTo>
                  <a:pt x="246" y="180"/>
                </a:lnTo>
                <a:lnTo>
                  <a:pt x="248" y="184"/>
                </a:lnTo>
                <a:lnTo>
                  <a:pt x="250" y="188"/>
                </a:lnTo>
                <a:lnTo>
                  <a:pt x="252" y="190"/>
                </a:lnTo>
                <a:lnTo>
                  <a:pt x="256" y="190"/>
                </a:lnTo>
                <a:lnTo>
                  <a:pt x="304" y="190"/>
                </a:lnTo>
                <a:lnTo>
                  <a:pt x="304" y="240"/>
                </a:lnTo>
                <a:lnTo>
                  <a:pt x="304" y="240"/>
                </a:lnTo>
                <a:lnTo>
                  <a:pt x="306" y="242"/>
                </a:lnTo>
                <a:lnTo>
                  <a:pt x="308" y="246"/>
                </a:lnTo>
                <a:lnTo>
                  <a:pt x="312" y="248"/>
                </a:lnTo>
                <a:lnTo>
                  <a:pt x="314" y="250"/>
                </a:lnTo>
                <a:lnTo>
                  <a:pt x="344" y="250"/>
                </a:lnTo>
                <a:lnTo>
                  <a:pt x="344" y="250"/>
                </a:lnTo>
                <a:lnTo>
                  <a:pt x="346" y="248"/>
                </a:lnTo>
                <a:lnTo>
                  <a:pt x="350" y="246"/>
                </a:lnTo>
                <a:lnTo>
                  <a:pt x="352" y="242"/>
                </a:lnTo>
                <a:lnTo>
                  <a:pt x="354" y="240"/>
                </a:lnTo>
                <a:lnTo>
                  <a:pt x="354" y="190"/>
                </a:lnTo>
                <a:lnTo>
                  <a:pt x="402" y="190"/>
                </a:lnTo>
                <a:lnTo>
                  <a:pt x="402" y="190"/>
                </a:lnTo>
                <a:lnTo>
                  <a:pt x="406" y="190"/>
                </a:lnTo>
                <a:lnTo>
                  <a:pt x="408" y="188"/>
                </a:lnTo>
                <a:lnTo>
                  <a:pt x="410" y="184"/>
                </a:lnTo>
                <a:lnTo>
                  <a:pt x="412" y="180"/>
                </a:lnTo>
                <a:lnTo>
                  <a:pt x="412" y="180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D89EF93-E710-E427-09D3-7F2A0BD2FFE8}"/>
              </a:ext>
            </a:extLst>
          </p:cNvPr>
          <p:cNvSpPr txBox="1"/>
          <p:nvPr/>
        </p:nvSpPr>
        <p:spPr>
          <a:xfrm>
            <a:off x="10313102" y="1995231"/>
            <a:ext cx="1227042" cy="773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b="1" dirty="0" err="1"/>
              <a:t>Success</a:t>
            </a:r>
            <a:r>
              <a:rPr lang="es-ES" sz="1400" b="1" dirty="0"/>
              <a:t> </a:t>
            </a:r>
            <a:r>
              <a:rPr lang="es-ES" sz="1400" b="1" dirty="0" err="1"/>
              <a:t>example</a:t>
            </a:r>
            <a:r>
              <a:rPr lang="es-ES" sz="1400" b="1" dirty="0"/>
              <a:t> in </a:t>
            </a:r>
            <a:r>
              <a:rPr lang="es-ES" sz="1400" b="1" dirty="0" err="1"/>
              <a:t>the</a:t>
            </a:r>
            <a:r>
              <a:rPr lang="es-ES" sz="1400" b="1" dirty="0"/>
              <a:t> </a:t>
            </a:r>
            <a:r>
              <a:rPr lang="es-ES" sz="1400" b="1" dirty="0" err="1"/>
              <a:t>market</a:t>
            </a:r>
            <a:endParaRPr lang="es-ES" sz="1400" b="1" dirty="0"/>
          </a:p>
        </p:txBody>
      </p:sp>
      <p:sp>
        <p:nvSpPr>
          <p:cNvPr id="43" name="Oval 338">
            <a:extLst>
              <a:ext uri="{FF2B5EF4-FFF2-40B4-BE49-F238E27FC236}">
                <a16:creationId xmlns:a16="http://schemas.microsoft.com/office/drawing/2014/main" id="{927066F9-A27A-F4D3-44C2-D099D2C4AE08}"/>
              </a:ext>
            </a:extLst>
          </p:cNvPr>
          <p:cNvSpPr/>
          <p:nvPr/>
        </p:nvSpPr>
        <p:spPr bwMode="ltGray">
          <a:xfrm>
            <a:off x="9576252" y="2044648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4" name="Freeform 4959">
            <a:extLst>
              <a:ext uri="{FF2B5EF4-FFF2-40B4-BE49-F238E27FC236}">
                <a16:creationId xmlns:a16="http://schemas.microsoft.com/office/drawing/2014/main" id="{5F3A8046-DEC8-D617-7CC6-BCC1E284FE05}"/>
              </a:ext>
            </a:extLst>
          </p:cNvPr>
          <p:cNvSpPr>
            <a:spLocks noEditPoints="1"/>
          </p:cNvSpPr>
          <p:nvPr/>
        </p:nvSpPr>
        <p:spPr bwMode="auto">
          <a:xfrm>
            <a:off x="9665432" y="2213430"/>
            <a:ext cx="433640" cy="337276"/>
          </a:xfrm>
          <a:custGeom>
            <a:avLst/>
            <a:gdLst>
              <a:gd name="T0" fmla="*/ 348 w 360"/>
              <a:gd name="T1" fmla="*/ 0 h 280"/>
              <a:gd name="T2" fmla="*/ 8 w 360"/>
              <a:gd name="T3" fmla="*/ 0 h 280"/>
              <a:gd name="T4" fmla="*/ 0 w 360"/>
              <a:gd name="T5" fmla="*/ 8 h 280"/>
              <a:gd name="T6" fmla="*/ 8 w 360"/>
              <a:gd name="T7" fmla="*/ 242 h 280"/>
              <a:gd name="T8" fmla="*/ 180 w 360"/>
              <a:gd name="T9" fmla="*/ 280 h 280"/>
              <a:gd name="T10" fmla="*/ 358 w 360"/>
              <a:gd name="T11" fmla="*/ 238 h 280"/>
              <a:gd name="T12" fmla="*/ 360 w 360"/>
              <a:gd name="T13" fmla="*/ 4 h 280"/>
              <a:gd name="T14" fmla="*/ 20 w 360"/>
              <a:gd name="T15" fmla="*/ 224 h 280"/>
              <a:gd name="T16" fmla="*/ 200 w 360"/>
              <a:gd name="T17" fmla="*/ 54 h 280"/>
              <a:gd name="T18" fmla="*/ 334 w 360"/>
              <a:gd name="T19" fmla="*/ 26 h 280"/>
              <a:gd name="T20" fmla="*/ 338 w 360"/>
              <a:gd name="T21" fmla="*/ 36 h 280"/>
              <a:gd name="T22" fmla="*/ 204 w 360"/>
              <a:gd name="T23" fmla="*/ 72 h 280"/>
              <a:gd name="T24" fmla="*/ 196 w 360"/>
              <a:gd name="T25" fmla="*/ 72 h 280"/>
              <a:gd name="T26" fmla="*/ 194 w 360"/>
              <a:gd name="T27" fmla="*/ 58 h 280"/>
              <a:gd name="T28" fmla="*/ 200 w 360"/>
              <a:gd name="T29" fmla="*/ 90 h 280"/>
              <a:gd name="T30" fmla="*/ 270 w 360"/>
              <a:gd name="T31" fmla="*/ 76 h 280"/>
              <a:gd name="T32" fmla="*/ 274 w 360"/>
              <a:gd name="T33" fmla="*/ 86 h 280"/>
              <a:gd name="T34" fmla="*/ 204 w 360"/>
              <a:gd name="T35" fmla="*/ 108 h 280"/>
              <a:gd name="T36" fmla="*/ 196 w 360"/>
              <a:gd name="T37" fmla="*/ 106 h 280"/>
              <a:gd name="T38" fmla="*/ 194 w 360"/>
              <a:gd name="T39" fmla="*/ 94 h 280"/>
              <a:gd name="T40" fmla="*/ 340 w 360"/>
              <a:gd name="T41" fmla="*/ 168 h 280"/>
              <a:gd name="T42" fmla="*/ 336 w 360"/>
              <a:gd name="T43" fmla="*/ 174 h 280"/>
              <a:gd name="T44" fmla="*/ 326 w 360"/>
              <a:gd name="T45" fmla="*/ 172 h 280"/>
              <a:gd name="T46" fmla="*/ 284 w 360"/>
              <a:gd name="T47" fmla="*/ 192 h 280"/>
              <a:gd name="T48" fmla="*/ 210 w 360"/>
              <a:gd name="T49" fmla="*/ 242 h 280"/>
              <a:gd name="T50" fmla="*/ 196 w 360"/>
              <a:gd name="T51" fmla="*/ 246 h 280"/>
              <a:gd name="T52" fmla="*/ 192 w 360"/>
              <a:gd name="T53" fmla="*/ 236 h 280"/>
              <a:gd name="T54" fmla="*/ 234 w 360"/>
              <a:gd name="T55" fmla="*/ 156 h 280"/>
              <a:gd name="T56" fmla="*/ 280 w 360"/>
              <a:gd name="T57" fmla="*/ 170 h 280"/>
              <a:gd name="T58" fmla="*/ 290 w 360"/>
              <a:gd name="T59" fmla="*/ 134 h 280"/>
              <a:gd name="T60" fmla="*/ 298 w 360"/>
              <a:gd name="T61" fmla="*/ 124 h 280"/>
              <a:gd name="T62" fmla="*/ 336 w 360"/>
              <a:gd name="T63" fmla="*/ 124 h 280"/>
              <a:gd name="T64" fmla="*/ 340 w 360"/>
              <a:gd name="T65" fmla="*/ 168 h 280"/>
              <a:gd name="T66" fmla="*/ 46 w 360"/>
              <a:gd name="T67" fmla="*/ 68 h 280"/>
              <a:gd name="T68" fmla="*/ 38 w 360"/>
              <a:gd name="T69" fmla="*/ 60 h 280"/>
              <a:gd name="T70" fmla="*/ 42 w 360"/>
              <a:gd name="T71" fmla="*/ 50 h 280"/>
              <a:gd name="T72" fmla="*/ 140 w 360"/>
              <a:gd name="T73" fmla="*/ 68 h 280"/>
              <a:gd name="T74" fmla="*/ 148 w 360"/>
              <a:gd name="T75" fmla="*/ 80 h 280"/>
              <a:gd name="T76" fmla="*/ 138 w 360"/>
              <a:gd name="T77" fmla="*/ 88 h 280"/>
              <a:gd name="T78" fmla="*/ 70 w 360"/>
              <a:gd name="T79" fmla="*/ 126 h 280"/>
              <a:gd name="T80" fmla="*/ 44 w 360"/>
              <a:gd name="T81" fmla="*/ 142 h 280"/>
              <a:gd name="T82" fmla="*/ 38 w 360"/>
              <a:gd name="T83" fmla="*/ 168 h 280"/>
              <a:gd name="T84" fmla="*/ 50 w 360"/>
              <a:gd name="T85" fmla="*/ 202 h 280"/>
              <a:gd name="T86" fmla="*/ 78 w 360"/>
              <a:gd name="T87" fmla="*/ 218 h 280"/>
              <a:gd name="T88" fmla="*/ 98 w 360"/>
              <a:gd name="T89" fmla="*/ 212 h 280"/>
              <a:gd name="T90" fmla="*/ 116 w 360"/>
              <a:gd name="T91" fmla="*/ 186 h 280"/>
              <a:gd name="T92" fmla="*/ 128 w 360"/>
              <a:gd name="T93" fmla="*/ 166 h 280"/>
              <a:gd name="T94" fmla="*/ 116 w 360"/>
              <a:gd name="T95" fmla="*/ 132 h 280"/>
              <a:gd name="T96" fmla="*/ 88 w 360"/>
              <a:gd name="T97" fmla="*/ 114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80">
                <a:moveTo>
                  <a:pt x="356" y="2"/>
                </a:moveTo>
                <a:lnTo>
                  <a:pt x="356" y="2"/>
                </a:lnTo>
                <a:lnTo>
                  <a:pt x="352" y="0"/>
                </a:lnTo>
                <a:lnTo>
                  <a:pt x="348" y="0"/>
                </a:lnTo>
                <a:lnTo>
                  <a:pt x="180" y="38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4" y="2"/>
                </a:lnTo>
                <a:lnTo>
                  <a:pt x="0" y="4"/>
                </a:lnTo>
                <a:lnTo>
                  <a:pt x="0" y="8"/>
                </a:lnTo>
                <a:lnTo>
                  <a:pt x="0" y="232"/>
                </a:lnTo>
                <a:lnTo>
                  <a:pt x="0" y="232"/>
                </a:lnTo>
                <a:lnTo>
                  <a:pt x="2" y="238"/>
                </a:lnTo>
                <a:lnTo>
                  <a:pt x="8" y="242"/>
                </a:lnTo>
                <a:lnTo>
                  <a:pt x="178" y="280"/>
                </a:lnTo>
                <a:lnTo>
                  <a:pt x="178" y="280"/>
                </a:lnTo>
                <a:lnTo>
                  <a:pt x="180" y="280"/>
                </a:lnTo>
                <a:lnTo>
                  <a:pt x="180" y="280"/>
                </a:lnTo>
                <a:lnTo>
                  <a:pt x="182" y="280"/>
                </a:lnTo>
                <a:lnTo>
                  <a:pt x="352" y="242"/>
                </a:lnTo>
                <a:lnTo>
                  <a:pt x="352" y="242"/>
                </a:lnTo>
                <a:lnTo>
                  <a:pt x="358" y="238"/>
                </a:lnTo>
                <a:lnTo>
                  <a:pt x="360" y="232"/>
                </a:lnTo>
                <a:lnTo>
                  <a:pt x="360" y="8"/>
                </a:lnTo>
                <a:lnTo>
                  <a:pt x="360" y="8"/>
                </a:lnTo>
                <a:lnTo>
                  <a:pt x="360" y="4"/>
                </a:lnTo>
                <a:lnTo>
                  <a:pt x="356" y="2"/>
                </a:lnTo>
                <a:lnTo>
                  <a:pt x="356" y="2"/>
                </a:lnTo>
                <a:close/>
                <a:moveTo>
                  <a:pt x="170" y="258"/>
                </a:moveTo>
                <a:lnTo>
                  <a:pt x="20" y="224"/>
                </a:lnTo>
                <a:lnTo>
                  <a:pt x="20" y="22"/>
                </a:lnTo>
                <a:lnTo>
                  <a:pt x="170" y="56"/>
                </a:lnTo>
                <a:lnTo>
                  <a:pt x="170" y="258"/>
                </a:lnTo>
                <a:close/>
                <a:moveTo>
                  <a:pt x="200" y="54"/>
                </a:moveTo>
                <a:lnTo>
                  <a:pt x="326" y="24"/>
                </a:lnTo>
                <a:lnTo>
                  <a:pt x="326" y="24"/>
                </a:lnTo>
                <a:lnTo>
                  <a:pt x="330" y="24"/>
                </a:lnTo>
                <a:lnTo>
                  <a:pt x="334" y="26"/>
                </a:lnTo>
                <a:lnTo>
                  <a:pt x="336" y="28"/>
                </a:lnTo>
                <a:lnTo>
                  <a:pt x="338" y="32"/>
                </a:lnTo>
                <a:lnTo>
                  <a:pt x="338" y="32"/>
                </a:lnTo>
                <a:lnTo>
                  <a:pt x="338" y="36"/>
                </a:lnTo>
                <a:lnTo>
                  <a:pt x="336" y="40"/>
                </a:lnTo>
                <a:lnTo>
                  <a:pt x="334" y="42"/>
                </a:lnTo>
                <a:lnTo>
                  <a:pt x="330" y="44"/>
                </a:lnTo>
                <a:lnTo>
                  <a:pt x="204" y="72"/>
                </a:lnTo>
                <a:lnTo>
                  <a:pt x="204" y="72"/>
                </a:lnTo>
                <a:lnTo>
                  <a:pt x="202" y="74"/>
                </a:lnTo>
                <a:lnTo>
                  <a:pt x="202" y="74"/>
                </a:lnTo>
                <a:lnTo>
                  <a:pt x="196" y="72"/>
                </a:lnTo>
                <a:lnTo>
                  <a:pt x="192" y="66"/>
                </a:lnTo>
                <a:lnTo>
                  <a:pt x="192" y="66"/>
                </a:lnTo>
                <a:lnTo>
                  <a:pt x="192" y="62"/>
                </a:lnTo>
                <a:lnTo>
                  <a:pt x="194" y="58"/>
                </a:lnTo>
                <a:lnTo>
                  <a:pt x="196" y="56"/>
                </a:lnTo>
                <a:lnTo>
                  <a:pt x="200" y="54"/>
                </a:lnTo>
                <a:lnTo>
                  <a:pt x="200" y="54"/>
                </a:lnTo>
                <a:close/>
                <a:moveTo>
                  <a:pt x="200" y="90"/>
                </a:moveTo>
                <a:lnTo>
                  <a:pt x="262" y="74"/>
                </a:lnTo>
                <a:lnTo>
                  <a:pt x="262" y="74"/>
                </a:lnTo>
                <a:lnTo>
                  <a:pt x="266" y="74"/>
                </a:lnTo>
                <a:lnTo>
                  <a:pt x="270" y="76"/>
                </a:lnTo>
                <a:lnTo>
                  <a:pt x="274" y="78"/>
                </a:lnTo>
                <a:lnTo>
                  <a:pt x="274" y="82"/>
                </a:lnTo>
                <a:lnTo>
                  <a:pt x="274" y="82"/>
                </a:lnTo>
                <a:lnTo>
                  <a:pt x="274" y="86"/>
                </a:lnTo>
                <a:lnTo>
                  <a:pt x="274" y="90"/>
                </a:lnTo>
                <a:lnTo>
                  <a:pt x="270" y="92"/>
                </a:lnTo>
                <a:lnTo>
                  <a:pt x="268" y="94"/>
                </a:lnTo>
                <a:lnTo>
                  <a:pt x="204" y="108"/>
                </a:lnTo>
                <a:lnTo>
                  <a:pt x="204" y="108"/>
                </a:lnTo>
                <a:lnTo>
                  <a:pt x="202" y="108"/>
                </a:lnTo>
                <a:lnTo>
                  <a:pt x="202" y="108"/>
                </a:lnTo>
                <a:lnTo>
                  <a:pt x="196" y="106"/>
                </a:lnTo>
                <a:lnTo>
                  <a:pt x="192" y="102"/>
                </a:lnTo>
                <a:lnTo>
                  <a:pt x="192" y="102"/>
                </a:lnTo>
                <a:lnTo>
                  <a:pt x="192" y="98"/>
                </a:lnTo>
                <a:lnTo>
                  <a:pt x="194" y="94"/>
                </a:lnTo>
                <a:lnTo>
                  <a:pt x="196" y="90"/>
                </a:lnTo>
                <a:lnTo>
                  <a:pt x="200" y="90"/>
                </a:lnTo>
                <a:lnTo>
                  <a:pt x="200" y="90"/>
                </a:lnTo>
                <a:close/>
                <a:moveTo>
                  <a:pt x="340" y="168"/>
                </a:moveTo>
                <a:lnTo>
                  <a:pt x="340" y="168"/>
                </a:lnTo>
                <a:lnTo>
                  <a:pt x="340" y="172"/>
                </a:lnTo>
                <a:lnTo>
                  <a:pt x="336" y="174"/>
                </a:lnTo>
                <a:lnTo>
                  <a:pt x="336" y="174"/>
                </a:lnTo>
                <a:lnTo>
                  <a:pt x="332" y="176"/>
                </a:lnTo>
                <a:lnTo>
                  <a:pt x="332" y="176"/>
                </a:lnTo>
                <a:lnTo>
                  <a:pt x="330" y="174"/>
                </a:lnTo>
                <a:lnTo>
                  <a:pt x="326" y="172"/>
                </a:lnTo>
                <a:lnTo>
                  <a:pt x="316" y="162"/>
                </a:lnTo>
                <a:lnTo>
                  <a:pt x="288" y="190"/>
                </a:lnTo>
                <a:lnTo>
                  <a:pt x="288" y="190"/>
                </a:lnTo>
                <a:lnTo>
                  <a:pt x="284" y="192"/>
                </a:lnTo>
                <a:lnTo>
                  <a:pt x="278" y="192"/>
                </a:lnTo>
                <a:lnTo>
                  <a:pt x="246" y="178"/>
                </a:lnTo>
                <a:lnTo>
                  <a:pt x="210" y="242"/>
                </a:lnTo>
                <a:lnTo>
                  <a:pt x="210" y="242"/>
                </a:lnTo>
                <a:lnTo>
                  <a:pt x="206" y="246"/>
                </a:lnTo>
                <a:lnTo>
                  <a:pt x="200" y="248"/>
                </a:lnTo>
                <a:lnTo>
                  <a:pt x="200" y="248"/>
                </a:lnTo>
                <a:lnTo>
                  <a:pt x="196" y="246"/>
                </a:lnTo>
                <a:lnTo>
                  <a:pt x="196" y="246"/>
                </a:lnTo>
                <a:lnTo>
                  <a:pt x="194" y="244"/>
                </a:lnTo>
                <a:lnTo>
                  <a:pt x="192" y="240"/>
                </a:lnTo>
                <a:lnTo>
                  <a:pt x="192" y="236"/>
                </a:lnTo>
                <a:lnTo>
                  <a:pt x="192" y="234"/>
                </a:lnTo>
                <a:lnTo>
                  <a:pt x="232" y="160"/>
                </a:lnTo>
                <a:lnTo>
                  <a:pt x="232" y="160"/>
                </a:lnTo>
                <a:lnTo>
                  <a:pt x="234" y="156"/>
                </a:lnTo>
                <a:lnTo>
                  <a:pt x="238" y="154"/>
                </a:lnTo>
                <a:lnTo>
                  <a:pt x="242" y="154"/>
                </a:lnTo>
                <a:lnTo>
                  <a:pt x="246" y="154"/>
                </a:lnTo>
                <a:lnTo>
                  <a:pt x="280" y="170"/>
                </a:lnTo>
                <a:lnTo>
                  <a:pt x="302" y="148"/>
                </a:lnTo>
                <a:lnTo>
                  <a:pt x="292" y="138"/>
                </a:lnTo>
                <a:lnTo>
                  <a:pt x="292" y="138"/>
                </a:lnTo>
                <a:lnTo>
                  <a:pt x="290" y="134"/>
                </a:lnTo>
                <a:lnTo>
                  <a:pt x="290" y="128"/>
                </a:lnTo>
                <a:lnTo>
                  <a:pt x="290" y="128"/>
                </a:lnTo>
                <a:lnTo>
                  <a:pt x="292" y="126"/>
                </a:lnTo>
                <a:lnTo>
                  <a:pt x="298" y="124"/>
                </a:lnTo>
                <a:lnTo>
                  <a:pt x="298" y="124"/>
                </a:lnTo>
                <a:lnTo>
                  <a:pt x="332" y="124"/>
                </a:lnTo>
                <a:lnTo>
                  <a:pt x="332" y="124"/>
                </a:lnTo>
                <a:lnTo>
                  <a:pt x="336" y="124"/>
                </a:lnTo>
                <a:lnTo>
                  <a:pt x="338" y="126"/>
                </a:lnTo>
                <a:lnTo>
                  <a:pt x="340" y="128"/>
                </a:lnTo>
                <a:lnTo>
                  <a:pt x="340" y="132"/>
                </a:lnTo>
                <a:lnTo>
                  <a:pt x="340" y="168"/>
                </a:lnTo>
                <a:close/>
                <a:moveTo>
                  <a:pt x="138" y="88"/>
                </a:moveTo>
                <a:lnTo>
                  <a:pt x="138" y="88"/>
                </a:lnTo>
                <a:lnTo>
                  <a:pt x="136" y="88"/>
                </a:lnTo>
                <a:lnTo>
                  <a:pt x="46" y="68"/>
                </a:lnTo>
                <a:lnTo>
                  <a:pt x="46" y="68"/>
                </a:lnTo>
                <a:lnTo>
                  <a:pt x="42" y="66"/>
                </a:lnTo>
                <a:lnTo>
                  <a:pt x="40" y="62"/>
                </a:lnTo>
                <a:lnTo>
                  <a:pt x="38" y="60"/>
                </a:lnTo>
                <a:lnTo>
                  <a:pt x="38" y="56"/>
                </a:lnTo>
                <a:lnTo>
                  <a:pt x="38" y="56"/>
                </a:lnTo>
                <a:lnTo>
                  <a:pt x="40" y="52"/>
                </a:lnTo>
                <a:lnTo>
                  <a:pt x="42" y="50"/>
                </a:lnTo>
                <a:lnTo>
                  <a:pt x="46" y="48"/>
                </a:lnTo>
                <a:lnTo>
                  <a:pt x="50" y="48"/>
                </a:lnTo>
                <a:lnTo>
                  <a:pt x="140" y="68"/>
                </a:lnTo>
                <a:lnTo>
                  <a:pt x="140" y="68"/>
                </a:lnTo>
                <a:lnTo>
                  <a:pt x="144" y="70"/>
                </a:lnTo>
                <a:lnTo>
                  <a:pt x="146" y="72"/>
                </a:lnTo>
                <a:lnTo>
                  <a:pt x="148" y="76"/>
                </a:lnTo>
                <a:lnTo>
                  <a:pt x="148" y="80"/>
                </a:lnTo>
                <a:lnTo>
                  <a:pt x="148" y="80"/>
                </a:lnTo>
                <a:lnTo>
                  <a:pt x="144" y="86"/>
                </a:lnTo>
                <a:lnTo>
                  <a:pt x="138" y="88"/>
                </a:lnTo>
                <a:lnTo>
                  <a:pt x="138" y="88"/>
                </a:lnTo>
                <a:close/>
                <a:moveTo>
                  <a:pt x="78" y="172"/>
                </a:moveTo>
                <a:lnTo>
                  <a:pt x="78" y="126"/>
                </a:lnTo>
                <a:lnTo>
                  <a:pt x="78" y="126"/>
                </a:lnTo>
                <a:lnTo>
                  <a:pt x="70" y="126"/>
                </a:lnTo>
                <a:lnTo>
                  <a:pt x="62" y="128"/>
                </a:lnTo>
                <a:lnTo>
                  <a:pt x="56" y="132"/>
                </a:lnTo>
                <a:lnTo>
                  <a:pt x="50" y="136"/>
                </a:lnTo>
                <a:lnTo>
                  <a:pt x="44" y="142"/>
                </a:lnTo>
                <a:lnTo>
                  <a:pt x="42" y="150"/>
                </a:lnTo>
                <a:lnTo>
                  <a:pt x="40" y="158"/>
                </a:lnTo>
                <a:lnTo>
                  <a:pt x="38" y="168"/>
                </a:lnTo>
                <a:lnTo>
                  <a:pt x="38" y="168"/>
                </a:lnTo>
                <a:lnTo>
                  <a:pt x="40" y="176"/>
                </a:lnTo>
                <a:lnTo>
                  <a:pt x="42" y="186"/>
                </a:lnTo>
                <a:lnTo>
                  <a:pt x="44" y="194"/>
                </a:lnTo>
                <a:lnTo>
                  <a:pt x="50" y="202"/>
                </a:lnTo>
                <a:lnTo>
                  <a:pt x="56" y="208"/>
                </a:lnTo>
                <a:lnTo>
                  <a:pt x="62" y="212"/>
                </a:lnTo>
                <a:lnTo>
                  <a:pt x="70" y="216"/>
                </a:lnTo>
                <a:lnTo>
                  <a:pt x="78" y="218"/>
                </a:lnTo>
                <a:lnTo>
                  <a:pt x="78" y="218"/>
                </a:lnTo>
                <a:lnTo>
                  <a:pt x="84" y="218"/>
                </a:lnTo>
                <a:lnTo>
                  <a:pt x="92" y="216"/>
                </a:lnTo>
                <a:lnTo>
                  <a:pt x="98" y="212"/>
                </a:lnTo>
                <a:lnTo>
                  <a:pt x="104" y="208"/>
                </a:lnTo>
                <a:lnTo>
                  <a:pt x="110" y="202"/>
                </a:lnTo>
                <a:lnTo>
                  <a:pt x="114" y="194"/>
                </a:lnTo>
                <a:lnTo>
                  <a:pt x="116" y="186"/>
                </a:lnTo>
                <a:lnTo>
                  <a:pt x="116" y="176"/>
                </a:lnTo>
                <a:lnTo>
                  <a:pt x="78" y="172"/>
                </a:lnTo>
                <a:close/>
                <a:moveTo>
                  <a:pt x="128" y="166"/>
                </a:moveTo>
                <a:lnTo>
                  <a:pt x="128" y="166"/>
                </a:lnTo>
                <a:lnTo>
                  <a:pt x="126" y="156"/>
                </a:lnTo>
                <a:lnTo>
                  <a:pt x="124" y="146"/>
                </a:lnTo>
                <a:lnTo>
                  <a:pt x="122" y="138"/>
                </a:lnTo>
                <a:lnTo>
                  <a:pt x="116" y="132"/>
                </a:lnTo>
                <a:lnTo>
                  <a:pt x="110" y="126"/>
                </a:lnTo>
                <a:lnTo>
                  <a:pt x="104" y="120"/>
                </a:lnTo>
                <a:lnTo>
                  <a:pt x="96" y="116"/>
                </a:lnTo>
                <a:lnTo>
                  <a:pt x="88" y="114"/>
                </a:lnTo>
                <a:lnTo>
                  <a:pt x="88" y="160"/>
                </a:lnTo>
                <a:lnTo>
                  <a:pt x="128" y="166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B25B3086-C537-4707-B46E-C4C77F07C3F3}"/>
              </a:ext>
            </a:extLst>
          </p:cNvPr>
          <p:cNvSpPr txBox="1"/>
          <p:nvPr/>
        </p:nvSpPr>
        <p:spPr>
          <a:xfrm>
            <a:off x="5524500" y="3573558"/>
            <a:ext cx="3856433" cy="58926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3359" marR="199549" algn="ctr">
              <a:spcBef>
                <a:spcPts val="75"/>
              </a:spcBef>
            </a:pPr>
            <a:r>
              <a:rPr lang="en-US" sz="1200" b="1" spc="-26" dirty="0">
                <a:latin typeface="Segoe UI" panose="020B0502040204020203" pitchFamily="34" charset="0"/>
                <a:cs typeface="Segoe UI" panose="020B0502040204020203" pitchFamily="34" charset="0"/>
              </a:rPr>
              <a:t>Exploring</a:t>
            </a:r>
            <a:r>
              <a:rPr lang="es-CO" sz="1200" b="1" spc="-26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1200" b="1" spc="-26" dirty="0">
                <a:latin typeface="Segoe UI" panose="020B0502040204020203" pitchFamily="34" charset="0"/>
                <a:cs typeface="Segoe UI" panose="020B0502040204020203" pitchFamily="34" charset="0"/>
              </a:rPr>
              <a:t>incorporating</a:t>
            </a:r>
            <a:r>
              <a:rPr lang="es-CO" sz="1200" b="1" spc="-26" dirty="0">
                <a:latin typeface="Segoe UI" panose="020B0502040204020203" pitchFamily="34" charset="0"/>
                <a:cs typeface="Segoe UI" panose="020B0502040204020203" pitchFamily="34" charset="0"/>
              </a:rPr>
              <a:t> new </a:t>
            </a:r>
            <a:r>
              <a:rPr lang="es-CO" sz="1200" b="1" spc="-26" dirty="0" err="1">
                <a:latin typeface="Segoe UI" panose="020B0502040204020203" pitchFamily="34" charset="0"/>
                <a:cs typeface="Segoe UI" panose="020B0502040204020203" pitchFamily="34" charset="0"/>
              </a:rPr>
              <a:t>technologies</a:t>
            </a:r>
            <a:r>
              <a:rPr lang="es-CO" sz="1200" b="1" spc="-26" dirty="0">
                <a:latin typeface="Segoe UI" panose="020B0502040204020203" pitchFamily="34" charset="0"/>
                <a:cs typeface="Segoe UI" panose="020B0502040204020203" pitchFamily="34" charset="0"/>
              </a:rPr>
              <a:t> and disruptive </a:t>
            </a:r>
            <a:r>
              <a:rPr lang="es-CO" sz="1200" b="1" spc="-26" dirty="0" err="1"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  <a:endParaRPr sz="1200" b="1" spc="-26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668" algn="ctr">
              <a:spcBef>
                <a:spcPts val="229"/>
              </a:spcBef>
            </a:pPr>
            <a:r>
              <a:rPr sz="1200" b="1" i="1" spc="-6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s-ES" sz="1200" b="1" i="1" spc="-6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Bets</a:t>
            </a:r>
            <a:r>
              <a:rPr sz="1200" b="1" i="1" spc="-6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sz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5 CuadroTexto">
            <a:extLst>
              <a:ext uri="{FF2B5EF4-FFF2-40B4-BE49-F238E27FC236}">
                <a16:creationId xmlns:a16="http://schemas.microsoft.com/office/drawing/2014/main" id="{55C2D394-AF39-8D28-DF71-D7E625BEC161}"/>
              </a:ext>
            </a:extLst>
          </p:cNvPr>
          <p:cNvSpPr txBox="1"/>
          <p:nvPr/>
        </p:nvSpPr>
        <p:spPr>
          <a:xfrm>
            <a:off x="4238626" y="430277"/>
            <a:ext cx="6991350" cy="40010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0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Strategic</a:t>
            </a:r>
            <a:r>
              <a:rPr lang="es-ES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Pillars</a:t>
            </a:r>
            <a:r>
              <a:rPr lang="es-ES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| </a:t>
            </a:r>
            <a:r>
              <a:rPr lang="es-ES" sz="20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Strategic</a:t>
            </a:r>
            <a:r>
              <a:rPr lang="es-ES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Plan </a:t>
            </a:r>
            <a:r>
              <a:rPr lang="es-ES" sz="20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Titularizadora</a:t>
            </a:r>
            <a:r>
              <a:rPr lang="es-ES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2022-2027</a:t>
            </a:r>
            <a:endParaRPr lang="es-CO" sz="1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86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4238626" y="430277"/>
            <a:ext cx="6991350" cy="40010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0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Strategic</a:t>
            </a:r>
            <a:r>
              <a:rPr lang="es-ES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Pillars</a:t>
            </a:r>
            <a:r>
              <a:rPr lang="es-ES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| </a:t>
            </a:r>
            <a:r>
              <a:rPr lang="es-ES" sz="20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Strategic</a:t>
            </a:r>
            <a:r>
              <a:rPr lang="es-ES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Plan </a:t>
            </a:r>
            <a:r>
              <a:rPr lang="es-ES" sz="20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Titularizadora</a:t>
            </a:r>
            <a:r>
              <a:rPr lang="es-ES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2022-2027</a:t>
            </a:r>
            <a:endParaRPr lang="es-CO" sz="1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grpSp>
        <p:nvGrpSpPr>
          <p:cNvPr id="2" name="object 25">
            <a:extLst>
              <a:ext uri="{FF2B5EF4-FFF2-40B4-BE49-F238E27FC236}">
                <a16:creationId xmlns:a16="http://schemas.microsoft.com/office/drawing/2014/main" id="{C286FDF7-CE38-B8A5-3EBF-734859B23750}"/>
              </a:ext>
            </a:extLst>
          </p:cNvPr>
          <p:cNvGrpSpPr/>
          <p:nvPr/>
        </p:nvGrpSpPr>
        <p:grpSpPr>
          <a:xfrm>
            <a:off x="2353784" y="1684875"/>
            <a:ext cx="287179" cy="285750"/>
            <a:chOff x="664463" y="3918203"/>
            <a:chExt cx="382905" cy="381000"/>
          </a:xfrm>
          <a:solidFill>
            <a:schemeClr val="accent1">
              <a:lumMod val="50000"/>
            </a:schemeClr>
          </a:solidFill>
        </p:grpSpPr>
        <p:sp>
          <p:nvSpPr>
            <p:cNvPr id="3" name="object 26">
              <a:extLst>
                <a:ext uri="{FF2B5EF4-FFF2-40B4-BE49-F238E27FC236}">
                  <a16:creationId xmlns:a16="http://schemas.microsoft.com/office/drawing/2014/main" id="{ACB4D15E-527B-47EC-9BE4-63475BBAD5F7}"/>
                </a:ext>
              </a:extLst>
            </p:cNvPr>
            <p:cNvSpPr/>
            <p:nvPr/>
          </p:nvSpPr>
          <p:spPr>
            <a:xfrm>
              <a:off x="68351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172211" y="0"/>
                  </a:moveTo>
                  <a:lnTo>
                    <a:pt x="126431" y="6120"/>
                  </a:lnTo>
                  <a:lnTo>
                    <a:pt x="85293" y="23396"/>
                  </a:lnTo>
                  <a:lnTo>
                    <a:pt x="50439" y="50196"/>
                  </a:lnTo>
                  <a:lnTo>
                    <a:pt x="23511" y="84892"/>
                  </a:lnTo>
                  <a:lnTo>
                    <a:pt x="6151" y="125853"/>
                  </a:lnTo>
                  <a:lnTo>
                    <a:pt x="0" y="171450"/>
                  </a:lnTo>
                  <a:lnTo>
                    <a:pt x="6151" y="217046"/>
                  </a:lnTo>
                  <a:lnTo>
                    <a:pt x="23511" y="258007"/>
                  </a:lnTo>
                  <a:lnTo>
                    <a:pt x="50439" y="292703"/>
                  </a:lnTo>
                  <a:lnTo>
                    <a:pt x="85293" y="319503"/>
                  </a:lnTo>
                  <a:lnTo>
                    <a:pt x="126431" y="336779"/>
                  </a:lnTo>
                  <a:lnTo>
                    <a:pt x="172211" y="342900"/>
                  </a:lnTo>
                  <a:lnTo>
                    <a:pt x="217992" y="336779"/>
                  </a:lnTo>
                  <a:lnTo>
                    <a:pt x="259130" y="319503"/>
                  </a:lnTo>
                  <a:lnTo>
                    <a:pt x="293984" y="292703"/>
                  </a:lnTo>
                  <a:lnTo>
                    <a:pt x="320912" y="258007"/>
                  </a:lnTo>
                  <a:lnTo>
                    <a:pt x="338272" y="217046"/>
                  </a:lnTo>
                  <a:lnTo>
                    <a:pt x="344423" y="171450"/>
                  </a:lnTo>
                  <a:lnTo>
                    <a:pt x="338272" y="125853"/>
                  </a:lnTo>
                  <a:lnTo>
                    <a:pt x="320912" y="84892"/>
                  </a:lnTo>
                  <a:lnTo>
                    <a:pt x="293984" y="50196"/>
                  </a:lnTo>
                  <a:lnTo>
                    <a:pt x="259130" y="23396"/>
                  </a:lnTo>
                  <a:lnTo>
                    <a:pt x="217992" y="6120"/>
                  </a:lnTo>
                  <a:lnTo>
                    <a:pt x="17221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27">
              <a:extLst>
                <a:ext uri="{FF2B5EF4-FFF2-40B4-BE49-F238E27FC236}">
                  <a16:creationId xmlns:a16="http://schemas.microsoft.com/office/drawing/2014/main" id="{48909785-1DD6-5473-AA6D-81386C17A830}"/>
                </a:ext>
              </a:extLst>
            </p:cNvPr>
            <p:cNvSpPr/>
            <p:nvPr/>
          </p:nvSpPr>
          <p:spPr>
            <a:xfrm>
              <a:off x="68351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0" y="171450"/>
                  </a:moveTo>
                  <a:lnTo>
                    <a:pt x="6151" y="125853"/>
                  </a:lnTo>
                  <a:lnTo>
                    <a:pt x="23511" y="84892"/>
                  </a:lnTo>
                  <a:lnTo>
                    <a:pt x="50439" y="50196"/>
                  </a:lnTo>
                  <a:lnTo>
                    <a:pt x="85293" y="23396"/>
                  </a:lnTo>
                  <a:lnTo>
                    <a:pt x="126431" y="6120"/>
                  </a:lnTo>
                  <a:lnTo>
                    <a:pt x="172211" y="0"/>
                  </a:lnTo>
                  <a:lnTo>
                    <a:pt x="217992" y="6120"/>
                  </a:lnTo>
                  <a:lnTo>
                    <a:pt x="259130" y="23396"/>
                  </a:lnTo>
                  <a:lnTo>
                    <a:pt x="293984" y="50196"/>
                  </a:lnTo>
                  <a:lnTo>
                    <a:pt x="320912" y="84892"/>
                  </a:lnTo>
                  <a:lnTo>
                    <a:pt x="338272" y="125853"/>
                  </a:lnTo>
                  <a:lnTo>
                    <a:pt x="344423" y="171450"/>
                  </a:lnTo>
                  <a:lnTo>
                    <a:pt x="338272" y="217046"/>
                  </a:lnTo>
                  <a:lnTo>
                    <a:pt x="320912" y="258007"/>
                  </a:lnTo>
                  <a:lnTo>
                    <a:pt x="293984" y="292703"/>
                  </a:lnTo>
                  <a:lnTo>
                    <a:pt x="259130" y="319503"/>
                  </a:lnTo>
                  <a:lnTo>
                    <a:pt x="217992" y="336779"/>
                  </a:lnTo>
                  <a:lnTo>
                    <a:pt x="172211" y="342900"/>
                  </a:lnTo>
                  <a:lnTo>
                    <a:pt x="126431" y="336779"/>
                  </a:lnTo>
                  <a:lnTo>
                    <a:pt x="85293" y="319503"/>
                  </a:lnTo>
                  <a:lnTo>
                    <a:pt x="50439" y="292703"/>
                  </a:lnTo>
                  <a:lnTo>
                    <a:pt x="23511" y="258007"/>
                  </a:lnTo>
                  <a:lnTo>
                    <a:pt x="6151" y="217046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28">
            <a:extLst>
              <a:ext uri="{FF2B5EF4-FFF2-40B4-BE49-F238E27FC236}">
                <a16:creationId xmlns:a16="http://schemas.microsoft.com/office/drawing/2014/main" id="{8CB4A3EF-4F54-67D7-F2BE-DB0990DE79E5}"/>
              </a:ext>
            </a:extLst>
          </p:cNvPr>
          <p:cNvSpPr txBox="1"/>
          <p:nvPr/>
        </p:nvSpPr>
        <p:spPr>
          <a:xfrm>
            <a:off x="2444157" y="1698910"/>
            <a:ext cx="103823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ES" sz="1400" b="1" spc="-135" dirty="0">
                <a:solidFill>
                  <a:srgbClr val="FFFFFF"/>
                </a:solidFill>
                <a:cs typeface="Verdana"/>
              </a:rPr>
              <a:t>4</a:t>
            </a:r>
            <a:endParaRPr sz="1400" dirty="0">
              <a:cs typeface="Verdana"/>
            </a:endParaRPr>
          </a:p>
        </p:txBody>
      </p:sp>
      <p:grpSp>
        <p:nvGrpSpPr>
          <p:cNvPr id="6" name="Group 6323">
            <a:extLst>
              <a:ext uri="{FF2B5EF4-FFF2-40B4-BE49-F238E27FC236}">
                <a16:creationId xmlns:a16="http://schemas.microsoft.com/office/drawing/2014/main" id="{A84291EC-0D8E-4F10-6088-4E21CBAF8066}"/>
              </a:ext>
            </a:extLst>
          </p:cNvPr>
          <p:cNvGrpSpPr/>
          <p:nvPr/>
        </p:nvGrpSpPr>
        <p:grpSpPr>
          <a:xfrm>
            <a:off x="5592142" y="1617972"/>
            <a:ext cx="612000" cy="612000"/>
            <a:chOff x="8742468" y="4690710"/>
            <a:chExt cx="612000" cy="612000"/>
          </a:xfrm>
          <a:solidFill>
            <a:srgbClr val="7030A0"/>
          </a:solidFill>
        </p:grpSpPr>
        <p:sp>
          <p:nvSpPr>
            <p:cNvPr id="7" name="Oval 162">
              <a:extLst>
                <a:ext uri="{FF2B5EF4-FFF2-40B4-BE49-F238E27FC236}">
                  <a16:creationId xmlns:a16="http://schemas.microsoft.com/office/drawing/2014/main" id="{C63E3C6A-F258-7FD8-5A08-341C4F28F52A}"/>
                </a:ext>
              </a:extLst>
            </p:cNvPr>
            <p:cNvSpPr/>
            <p:nvPr/>
          </p:nvSpPr>
          <p:spPr bwMode="ltGray">
            <a:xfrm>
              <a:off x="8742468" y="4690710"/>
              <a:ext cx="612000" cy="612000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" name="Freeform 4850">
              <a:extLst>
                <a:ext uri="{FF2B5EF4-FFF2-40B4-BE49-F238E27FC236}">
                  <a16:creationId xmlns:a16="http://schemas.microsoft.com/office/drawing/2014/main" id="{48C6F432-B791-9E6B-4E56-6153E3961E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3156" y="4770708"/>
              <a:ext cx="489847" cy="497158"/>
            </a:xfrm>
            <a:custGeom>
              <a:avLst/>
              <a:gdLst>
                <a:gd name="T0" fmla="*/ 228 w 402"/>
                <a:gd name="T1" fmla="*/ 272 h 408"/>
                <a:gd name="T2" fmla="*/ 234 w 402"/>
                <a:gd name="T3" fmla="*/ 270 h 408"/>
                <a:gd name="T4" fmla="*/ 238 w 402"/>
                <a:gd name="T5" fmla="*/ 264 h 408"/>
                <a:gd name="T6" fmla="*/ 238 w 402"/>
                <a:gd name="T7" fmla="*/ 258 h 408"/>
                <a:gd name="T8" fmla="*/ 238 w 402"/>
                <a:gd name="T9" fmla="*/ 14 h 408"/>
                <a:gd name="T10" fmla="*/ 238 w 402"/>
                <a:gd name="T11" fmla="*/ 10 h 408"/>
                <a:gd name="T12" fmla="*/ 236 w 402"/>
                <a:gd name="T13" fmla="*/ 2 h 408"/>
                <a:gd name="T14" fmla="*/ 234 w 402"/>
                <a:gd name="T15" fmla="*/ 0 h 408"/>
                <a:gd name="T16" fmla="*/ 226 w 402"/>
                <a:gd name="T17" fmla="*/ 0 h 408"/>
                <a:gd name="T18" fmla="*/ 220 w 402"/>
                <a:gd name="T19" fmla="*/ 4 h 408"/>
                <a:gd name="T20" fmla="*/ 10 w 402"/>
                <a:gd name="T21" fmla="*/ 126 h 408"/>
                <a:gd name="T22" fmla="*/ 6 w 402"/>
                <a:gd name="T23" fmla="*/ 126 h 408"/>
                <a:gd name="T24" fmla="*/ 0 w 402"/>
                <a:gd name="T25" fmla="*/ 132 h 408"/>
                <a:gd name="T26" fmla="*/ 0 w 402"/>
                <a:gd name="T27" fmla="*/ 136 h 408"/>
                <a:gd name="T28" fmla="*/ 2 w 402"/>
                <a:gd name="T29" fmla="*/ 142 h 408"/>
                <a:gd name="T30" fmla="*/ 10 w 402"/>
                <a:gd name="T31" fmla="*/ 146 h 408"/>
                <a:gd name="T32" fmla="*/ 220 w 402"/>
                <a:gd name="T33" fmla="*/ 268 h 408"/>
                <a:gd name="T34" fmla="*/ 224 w 402"/>
                <a:gd name="T35" fmla="*/ 270 h 408"/>
                <a:gd name="T36" fmla="*/ 228 w 402"/>
                <a:gd name="T37" fmla="*/ 272 h 408"/>
                <a:gd name="T38" fmla="*/ 166 w 402"/>
                <a:gd name="T39" fmla="*/ 146 h 408"/>
                <a:gd name="T40" fmla="*/ 156 w 402"/>
                <a:gd name="T41" fmla="*/ 150 h 408"/>
                <a:gd name="T42" fmla="*/ 144 w 402"/>
                <a:gd name="T43" fmla="*/ 146 h 408"/>
                <a:gd name="T44" fmla="*/ 142 w 402"/>
                <a:gd name="T45" fmla="*/ 142 h 408"/>
                <a:gd name="T46" fmla="*/ 142 w 402"/>
                <a:gd name="T47" fmla="*/ 130 h 408"/>
                <a:gd name="T48" fmla="*/ 144 w 402"/>
                <a:gd name="T49" fmla="*/ 124 h 408"/>
                <a:gd name="T50" fmla="*/ 156 w 402"/>
                <a:gd name="T51" fmla="*/ 120 h 408"/>
                <a:gd name="T52" fmla="*/ 166 w 402"/>
                <a:gd name="T53" fmla="*/ 124 h 408"/>
                <a:gd name="T54" fmla="*/ 170 w 402"/>
                <a:gd name="T55" fmla="*/ 130 h 408"/>
                <a:gd name="T56" fmla="*/ 170 w 402"/>
                <a:gd name="T57" fmla="*/ 142 h 408"/>
                <a:gd name="T58" fmla="*/ 166 w 402"/>
                <a:gd name="T59" fmla="*/ 146 h 408"/>
                <a:gd name="T60" fmla="*/ 144 w 402"/>
                <a:gd name="T61" fmla="*/ 184 h 408"/>
                <a:gd name="T62" fmla="*/ 180 w 402"/>
                <a:gd name="T63" fmla="*/ 408 h 408"/>
                <a:gd name="T64" fmla="*/ 156 w 402"/>
                <a:gd name="T65" fmla="*/ 404 h 408"/>
                <a:gd name="T66" fmla="*/ 132 w 402"/>
                <a:gd name="T67" fmla="*/ 398 h 408"/>
                <a:gd name="T68" fmla="*/ 392 w 402"/>
                <a:gd name="T69" fmla="*/ 196 h 408"/>
                <a:gd name="T70" fmla="*/ 402 w 402"/>
                <a:gd name="T71" fmla="*/ 188 h 408"/>
                <a:gd name="T72" fmla="*/ 402 w 402"/>
                <a:gd name="T73" fmla="*/ 184 h 408"/>
                <a:gd name="T74" fmla="*/ 398 w 402"/>
                <a:gd name="T75" fmla="*/ 178 h 408"/>
                <a:gd name="T76" fmla="*/ 314 w 402"/>
                <a:gd name="T77" fmla="*/ 144 h 408"/>
                <a:gd name="T78" fmla="*/ 282 w 402"/>
                <a:gd name="T79" fmla="*/ 62 h 408"/>
                <a:gd name="T80" fmla="*/ 278 w 402"/>
                <a:gd name="T81" fmla="*/ 58 h 408"/>
                <a:gd name="T82" fmla="*/ 270 w 402"/>
                <a:gd name="T83" fmla="*/ 56 h 408"/>
                <a:gd name="T84" fmla="*/ 266 w 402"/>
                <a:gd name="T85" fmla="*/ 58 h 408"/>
                <a:gd name="T86" fmla="*/ 262 w 402"/>
                <a:gd name="T87" fmla="*/ 64 h 408"/>
                <a:gd name="T88" fmla="*/ 278 w 402"/>
                <a:gd name="T89" fmla="*/ 154 h 408"/>
                <a:gd name="T90" fmla="*/ 244 w 402"/>
                <a:gd name="T91" fmla="*/ 230 h 408"/>
                <a:gd name="T92" fmla="*/ 390 w 402"/>
                <a:gd name="T93" fmla="*/ 196 h 408"/>
                <a:gd name="T94" fmla="*/ 392 w 402"/>
                <a:gd name="T95" fmla="*/ 196 h 408"/>
                <a:gd name="T96" fmla="*/ 306 w 402"/>
                <a:gd name="T97" fmla="*/ 168 h 408"/>
                <a:gd name="T98" fmla="*/ 302 w 402"/>
                <a:gd name="T99" fmla="*/ 172 h 408"/>
                <a:gd name="T100" fmla="*/ 294 w 402"/>
                <a:gd name="T101" fmla="*/ 172 h 408"/>
                <a:gd name="T102" fmla="*/ 290 w 402"/>
                <a:gd name="T103" fmla="*/ 168 h 408"/>
                <a:gd name="T104" fmla="*/ 286 w 402"/>
                <a:gd name="T105" fmla="*/ 160 h 408"/>
                <a:gd name="T106" fmla="*/ 290 w 402"/>
                <a:gd name="T107" fmla="*/ 152 h 408"/>
                <a:gd name="T108" fmla="*/ 294 w 402"/>
                <a:gd name="T109" fmla="*/ 150 h 408"/>
                <a:gd name="T110" fmla="*/ 302 w 402"/>
                <a:gd name="T111" fmla="*/ 150 h 408"/>
                <a:gd name="T112" fmla="*/ 306 w 402"/>
                <a:gd name="T113" fmla="*/ 152 h 408"/>
                <a:gd name="T114" fmla="*/ 310 w 402"/>
                <a:gd name="T115" fmla="*/ 160 h 408"/>
                <a:gd name="T116" fmla="*/ 306 w 402"/>
                <a:gd name="T117" fmla="*/ 168 h 408"/>
                <a:gd name="T118" fmla="*/ 286 w 402"/>
                <a:gd name="T119" fmla="*/ 208 h 408"/>
                <a:gd name="T120" fmla="*/ 310 w 402"/>
                <a:gd name="T121" fmla="*/ 192 h 408"/>
                <a:gd name="T122" fmla="*/ 318 w 402"/>
                <a:gd name="T123" fmla="*/ 366 h 408"/>
                <a:gd name="T124" fmla="*/ 276 w 402"/>
                <a:gd name="T125" fmla="*/ 39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2" h="408">
                  <a:moveTo>
                    <a:pt x="228" y="272"/>
                  </a:moveTo>
                  <a:lnTo>
                    <a:pt x="228" y="272"/>
                  </a:lnTo>
                  <a:lnTo>
                    <a:pt x="234" y="270"/>
                  </a:lnTo>
                  <a:lnTo>
                    <a:pt x="234" y="270"/>
                  </a:lnTo>
                  <a:lnTo>
                    <a:pt x="236" y="268"/>
                  </a:lnTo>
                  <a:lnTo>
                    <a:pt x="238" y="264"/>
                  </a:lnTo>
                  <a:lnTo>
                    <a:pt x="238" y="260"/>
                  </a:lnTo>
                  <a:lnTo>
                    <a:pt x="238" y="258"/>
                  </a:lnTo>
                  <a:lnTo>
                    <a:pt x="182" y="136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8" y="10"/>
                  </a:lnTo>
                  <a:lnTo>
                    <a:pt x="238" y="6"/>
                  </a:lnTo>
                  <a:lnTo>
                    <a:pt x="236" y="2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222" y="0"/>
                  </a:lnTo>
                  <a:lnTo>
                    <a:pt x="220" y="4"/>
                  </a:lnTo>
                  <a:lnTo>
                    <a:pt x="142" y="112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6" y="126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0"/>
                  </a:lnTo>
                  <a:lnTo>
                    <a:pt x="2" y="142"/>
                  </a:lnTo>
                  <a:lnTo>
                    <a:pt x="6" y="144"/>
                  </a:lnTo>
                  <a:lnTo>
                    <a:pt x="10" y="146"/>
                  </a:lnTo>
                  <a:lnTo>
                    <a:pt x="142" y="158"/>
                  </a:lnTo>
                  <a:lnTo>
                    <a:pt x="220" y="268"/>
                  </a:lnTo>
                  <a:lnTo>
                    <a:pt x="220" y="268"/>
                  </a:lnTo>
                  <a:lnTo>
                    <a:pt x="224" y="270"/>
                  </a:lnTo>
                  <a:lnTo>
                    <a:pt x="228" y="272"/>
                  </a:lnTo>
                  <a:lnTo>
                    <a:pt x="228" y="272"/>
                  </a:lnTo>
                  <a:close/>
                  <a:moveTo>
                    <a:pt x="166" y="146"/>
                  </a:moveTo>
                  <a:lnTo>
                    <a:pt x="166" y="146"/>
                  </a:lnTo>
                  <a:lnTo>
                    <a:pt x="162" y="150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2" y="142"/>
                  </a:lnTo>
                  <a:lnTo>
                    <a:pt x="140" y="136"/>
                  </a:lnTo>
                  <a:lnTo>
                    <a:pt x="142" y="130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50" y="122"/>
                  </a:lnTo>
                  <a:lnTo>
                    <a:pt x="156" y="120"/>
                  </a:lnTo>
                  <a:lnTo>
                    <a:pt x="162" y="122"/>
                  </a:lnTo>
                  <a:lnTo>
                    <a:pt x="166" y="124"/>
                  </a:lnTo>
                  <a:lnTo>
                    <a:pt x="166" y="124"/>
                  </a:lnTo>
                  <a:lnTo>
                    <a:pt x="170" y="130"/>
                  </a:lnTo>
                  <a:lnTo>
                    <a:pt x="172" y="136"/>
                  </a:lnTo>
                  <a:lnTo>
                    <a:pt x="170" y="142"/>
                  </a:lnTo>
                  <a:lnTo>
                    <a:pt x="166" y="146"/>
                  </a:lnTo>
                  <a:lnTo>
                    <a:pt x="166" y="146"/>
                  </a:lnTo>
                  <a:close/>
                  <a:moveTo>
                    <a:pt x="132" y="398"/>
                  </a:moveTo>
                  <a:lnTo>
                    <a:pt x="144" y="184"/>
                  </a:lnTo>
                  <a:lnTo>
                    <a:pt x="170" y="222"/>
                  </a:lnTo>
                  <a:lnTo>
                    <a:pt x="180" y="408"/>
                  </a:lnTo>
                  <a:lnTo>
                    <a:pt x="180" y="408"/>
                  </a:lnTo>
                  <a:lnTo>
                    <a:pt x="156" y="404"/>
                  </a:lnTo>
                  <a:lnTo>
                    <a:pt x="132" y="398"/>
                  </a:lnTo>
                  <a:lnTo>
                    <a:pt x="132" y="398"/>
                  </a:lnTo>
                  <a:close/>
                  <a:moveTo>
                    <a:pt x="392" y="196"/>
                  </a:moveTo>
                  <a:lnTo>
                    <a:pt x="392" y="196"/>
                  </a:lnTo>
                  <a:lnTo>
                    <a:pt x="398" y="194"/>
                  </a:lnTo>
                  <a:lnTo>
                    <a:pt x="402" y="188"/>
                  </a:lnTo>
                  <a:lnTo>
                    <a:pt x="402" y="188"/>
                  </a:lnTo>
                  <a:lnTo>
                    <a:pt x="402" y="184"/>
                  </a:lnTo>
                  <a:lnTo>
                    <a:pt x="400" y="180"/>
                  </a:lnTo>
                  <a:lnTo>
                    <a:pt x="398" y="178"/>
                  </a:lnTo>
                  <a:lnTo>
                    <a:pt x="396" y="176"/>
                  </a:lnTo>
                  <a:lnTo>
                    <a:pt x="314" y="144"/>
                  </a:lnTo>
                  <a:lnTo>
                    <a:pt x="282" y="62"/>
                  </a:lnTo>
                  <a:lnTo>
                    <a:pt x="282" y="62"/>
                  </a:lnTo>
                  <a:lnTo>
                    <a:pt x="280" y="60"/>
                  </a:lnTo>
                  <a:lnTo>
                    <a:pt x="278" y="58"/>
                  </a:lnTo>
                  <a:lnTo>
                    <a:pt x="274" y="56"/>
                  </a:lnTo>
                  <a:lnTo>
                    <a:pt x="270" y="56"/>
                  </a:lnTo>
                  <a:lnTo>
                    <a:pt x="270" y="56"/>
                  </a:lnTo>
                  <a:lnTo>
                    <a:pt x="266" y="58"/>
                  </a:lnTo>
                  <a:lnTo>
                    <a:pt x="264" y="60"/>
                  </a:lnTo>
                  <a:lnTo>
                    <a:pt x="262" y="64"/>
                  </a:lnTo>
                  <a:lnTo>
                    <a:pt x="262" y="68"/>
                  </a:lnTo>
                  <a:lnTo>
                    <a:pt x="278" y="154"/>
                  </a:lnTo>
                  <a:lnTo>
                    <a:pt x="234" y="208"/>
                  </a:lnTo>
                  <a:lnTo>
                    <a:pt x="244" y="230"/>
                  </a:lnTo>
                  <a:lnTo>
                    <a:pt x="304" y="180"/>
                  </a:lnTo>
                  <a:lnTo>
                    <a:pt x="390" y="196"/>
                  </a:lnTo>
                  <a:lnTo>
                    <a:pt x="390" y="196"/>
                  </a:lnTo>
                  <a:lnTo>
                    <a:pt x="392" y="196"/>
                  </a:lnTo>
                  <a:lnTo>
                    <a:pt x="392" y="196"/>
                  </a:lnTo>
                  <a:close/>
                  <a:moveTo>
                    <a:pt x="306" y="168"/>
                  </a:moveTo>
                  <a:lnTo>
                    <a:pt x="306" y="168"/>
                  </a:lnTo>
                  <a:lnTo>
                    <a:pt x="302" y="172"/>
                  </a:lnTo>
                  <a:lnTo>
                    <a:pt x="298" y="172"/>
                  </a:lnTo>
                  <a:lnTo>
                    <a:pt x="294" y="172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88" y="164"/>
                  </a:lnTo>
                  <a:lnTo>
                    <a:pt x="286" y="160"/>
                  </a:lnTo>
                  <a:lnTo>
                    <a:pt x="288" y="15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94" y="150"/>
                  </a:lnTo>
                  <a:lnTo>
                    <a:pt x="298" y="148"/>
                  </a:lnTo>
                  <a:lnTo>
                    <a:pt x="302" y="150"/>
                  </a:lnTo>
                  <a:lnTo>
                    <a:pt x="306" y="152"/>
                  </a:lnTo>
                  <a:lnTo>
                    <a:pt x="306" y="152"/>
                  </a:lnTo>
                  <a:lnTo>
                    <a:pt x="310" y="156"/>
                  </a:lnTo>
                  <a:lnTo>
                    <a:pt x="310" y="160"/>
                  </a:lnTo>
                  <a:lnTo>
                    <a:pt x="310" y="164"/>
                  </a:lnTo>
                  <a:lnTo>
                    <a:pt x="306" y="168"/>
                  </a:lnTo>
                  <a:lnTo>
                    <a:pt x="306" y="168"/>
                  </a:lnTo>
                  <a:close/>
                  <a:moveTo>
                    <a:pt x="286" y="208"/>
                  </a:moveTo>
                  <a:lnTo>
                    <a:pt x="306" y="192"/>
                  </a:lnTo>
                  <a:lnTo>
                    <a:pt x="310" y="192"/>
                  </a:lnTo>
                  <a:lnTo>
                    <a:pt x="318" y="366"/>
                  </a:lnTo>
                  <a:lnTo>
                    <a:pt x="318" y="366"/>
                  </a:lnTo>
                  <a:lnTo>
                    <a:pt x="298" y="380"/>
                  </a:lnTo>
                  <a:lnTo>
                    <a:pt x="276" y="390"/>
                  </a:lnTo>
                  <a:lnTo>
                    <a:pt x="286" y="208"/>
                  </a:lnTo>
                  <a:close/>
                </a:path>
              </a:pathLst>
            </a:custGeom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object 13">
            <a:extLst>
              <a:ext uri="{FF2B5EF4-FFF2-40B4-BE49-F238E27FC236}">
                <a16:creationId xmlns:a16="http://schemas.microsoft.com/office/drawing/2014/main" id="{0B4796DF-7892-11A7-FBF0-996ED695EF8E}"/>
              </a:ext>
            </a:extLst>
          </p:cNvPr>
          <p:cNvSpPr txBox="1"/>
          <p:nvPr/>
        </p:nvSpPr>
        <p:spPr>
          <a:xfrm>
            <a:off x="5050172" y="2241873"/>
            <a:ext cx="1873942" cy="24721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25366" marR="3810" indent="-1016318">
              <a:lnSpc>
                <a:spcPct val="118000"/>
              </a:lnSpc>
              <a:spcBef>
                <a:spcPts val="71"/>
              </a:spcBef>
            </a:pPr>
            <a:r>
              <a:rPr lang="es-CO" sz="1400" b="1" dirty="0" err="1">
                <a:cs typeface="Verdana"/>
              </a:rPr>
              <a:t>Environmental</a:t>
            </a:r>
            <a:r>
              <a:rPr lang="es-CO" sz="1400" b="1" dirty="0">
                <a:cs typeface="Verdana"/>
              </a:rPr>
              <a:t> </a:t>
            </a:r>
            <a:r>
              <a:rPr lang="es-CO" sz="1400" b="1" dirty="0" err="1">
                <a:cs typeface="Verdana"/>
              </a:rPr>
              <a:t>Strategy</a:t>
            </a:r>
            <a:endParaRPr sz="1400" dirty="0">
              <a:cs typeface="Verdana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4129BC-747A-B415-573E-130954AA8EBB}"/>
              </a:ext>
            </a:extLst>
          </p:cNvPr>
          <p:cNvSpPr txBox="1"/>
          <p:nvPr/>
        </p:nvSpPr>
        <p:spPr>
          <a:xfrm>
            <a:off x="3763602" y="5602753"/>
            <a:ext cx="4715692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</a:pPr>
            <a:r>
              <a:rPr lang="es-CO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Strengthening</a:t>
            </a:r>
            <a:r>
              <a:rPr lang="es-CO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internal</a:t>
            </a:r>
            <a:r>
              <a:rPr lang="es-CO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campaign</a:t>
            </a:r>
            <a:r>
              <a:rPr lang="es-CO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CO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es-CO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Green: </a:t>
            </a:r>
            <a:r>
              <a:rPr lang="es-CO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r>
              <a:rPr lang="es-CO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s-CO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mark</a:t>
            </a:r>
            <a:r>
              <a:rPr lang="es-CO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CO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CO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planet</a:t>
            </a:r>
            <a:r>
              <a:rPr lang="es-CO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s-ES" sz="1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998E7A42-5BAF-CAC3-E123-956685938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232" y="1525627"/>
            <a:ext cx="1873942" cy="935830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F49897F-79B3-B552-3950-C4BEE89E8F35}"/>
              </a:ext>
            </a:extLst>
          </p:cNvPr>
          <p:cNvGrpSpPr/>
          <p:nvPr/>
        </p:nvGrpSpPr>
        <p:grpSpPr>
          <a:xfrm>
            <a:off x="3276432" y="2743373"/>
            <a:ext cx="5345891" cy="2565905"/>
            <a:chOff x="1828632" y="2311772"/>
            <a:chExt cx="5345891" cy="2565905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5968992-83FE-F717-335E-8ADD15D3664B}"/>
                </a:ext>
              </a:extLst>
            </p:cNvPr>
            <p:cNvSpPr/>
            <p:nvPr/>
          </p:nvSpPr>
          <p:spPr>
            <a:xfrm>
              <a:off x="1828632" y="2314143"/>
              <a:ext cx="2166593" cy="61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err="1"/>
                <a:t>Garbage</a:t>
              </a:r>
              <a:r>
                <a:rPr lang="es-CO" dirty="0"/>
                <a:t> </a:t>
              </a:r>
              <a:r>
                <a:rPr lang="es-CO" dirty="0" err="1"/>
                <a:t>Campaign</a:t>
              </a:r>
              <a:endParaRPr lang="es-CO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A92C58B-80F0-2B1C-DC4C-15DEA655F3F4}"/>
                </a:ext>
              </a:extLst>
            </p:cNvPr>
            <p:cNvSpPr/>
            <p:nvPr/>
          </p:nvSpPr>
          <p:spPr>
            <a:xfrm>
              <a:off x="4144342" y="2311772"/>
              <a:ext cx="3030181" cy="59873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err="1">
                  <a:solidFill>
                    <a:sysClr val="windowText" lastClr="000000"/>
                  </a:solidFill>
                </a:rPr>
                <a:t>Better</a:t>
              </a:r>
              <a:r>
                <a:rPr lang="es-CO" dirty="0">
                  <a:solidFill>
                    <a:sysClr val="windowText" lastClr="000000"/>
                  </a:solidFill>
                </a:rPr>
                <a:t> Use </a:t>
              </a:r>
              <a:r>
                <a:rPr lang="es-CO" dirty="0" err="1">
                  <a:solidFill>
                    <a:sysClr val="windowText" lastClr="000000"/>
                  </a:solidFill>
                </a:rPr>
                <a:t>of</a:t>
              </a:r>
              <a:r>
                <a:rPr lang="es-CO" dirty="0">
                  <a:solidFill>
                    <a:sysClr val="windowText" lastClr="000000"/>
                  </a:solidFill>
                </a:rPr>
                <a:t> </a:t>
              </a:r>
              <a:r>
                <a:rPr lang="es-CO" dirty="0" err="1">
                  <a:solidFill>
                    <a:sysClr val="windowText" lastClr="000000"/>
                  </a:solidFill>
                </a:rPr>
                <a:t>Paper</a:t>
              </a:r>
              <a:r>
                <a:rPr lang="es-CO" dirty="0">
                  <a:solidFill>
                    <a:sysClr val="windowText" lastClr="000000"/>
                  </a:solidFill>
                </a:rPr>
                <a:t> </a:t>
              </a:r>
            </a:p>
            <a:p>
              <a:pPr algn="ctr"/>
              <a:r>
                <a:rPr lang="es-CO" dirty="0">
                  <a:solidFill>
                    <a:sysClr val="windowText" lastClr="000000"/>
                  </a:solidFill>
                </a:rPr>
                <a:t> </a:t>
              </a:r>
              <a:r>
                <a:rPr lang="es-CO" dirty="0" err="1">
                  <a:solidFill>
                    <a:sysClr val="windowText" lastClr="000000"/>
                  </a:solidFill>
                </a:rPr>
                <a:t>Campaign</a:t>
              </a:r>
              <a:endParaRPr lang="es-C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2728E197-EC90-A3C7-48F4-3916EAE9955C}"/>
                </a:ext>
              </a:extLst>
            </p:cNvPr>
            <p:cNvSpPr/>
            <p:nvPr/>
          </p:nvSpPr>
          <p:spPr>
            <a:xfrm>
              <a:off x="1828632" y="3047865"/>
              <a:ext cx="2743368" cy="65148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err="1">
                  <a:solidFill>
                    <a:sysClr val="windowText" lastClr="000000"/>
                  </a:solidFill>
                </a:rPr>
                <a:t>Disposable</a:t>
              </a:r>
              <a:r>
                <a:rPr lang="es-CO" dirty="0">
                  <a:solidFill>
                    <a:sysClr val="windowText" lastClr="000000"/>
                  </a:solidFill>
                </a:rPr>
                <a:t> </a:t>
              </a:r>
              <a:r>
                <a:rPr lang="es-CO" dirty="0" err="1">
                  <a:solidFill>
                    <a:sysClr val="windowText" lastClr="000000"/>
                  </a:solidFill>
                </a:rPr>
                <a:t>items</a:t>
              </a:r>
              <a:r>
                <a:rPr lang="es-CO" dirty="0">
                  <a:solidFill>
                    <a:sysClr val="windowText" lastClr="000000"/>
                  </a:solidFill>
                </a:rPr>
                <a:t> </a:t>
              </a:r>
              <a:r>
                <a:rPr lang="es-CO" dirty="0" err="1">
                  <a:solidFill>
                    <a:sysClr val="windowText" lastClr="000000"/>
                  </a:solidFill>
                </a:rPr>
                <a:t>campaign</a:t>
              </a:r>
              <a:endParaRPr lang="es-C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5B1B9B4F-04FB-CCE3-F08B-93FD6D77F295}"/>
                </a:ext>
              </a:extLst>
            </p:cNvPr>
            <p:cNvSpPr/>
            <p:nvPr/>
          </p:nvSpPr>
          <p:spPr>
            <a:xfrm>
              <a:off x="4783015" y="3004642"/>
              <a:ext cx="2391508" cy="12205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solidFill>
                    <a:sysClr val="windowText" lastClr="000000"/>
                  </a:solidFill>
                </a:rPr>
                <a:t>Energy </a:t>
              </a:r>
              <a:r>
                <a:rPr lang="es-CO" dirty="0" err="1">
                  <a:solidFill>
                    <a:sysClr val="windowText" lastClr="000000"/>
                  </a:solidFill>
                </a:rPr>
                <a:t>Saving</a:t>
              </a:r>
              <a:endParaRPr lang="es-CO" dirty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s-CO" dirty="0">
                  <a:solidFill>
                    <a:sysClr val="windowText" lastClr="000000"/>
                  </a:solidFill>
                </a:rPr>
                <a:t> </a:t>
              </a:r>
              <a:r>
                <a:rPr lang="es-CO" dirty="0" err="1">
                  <a:solidFill>
                    <a:sysClr val="windowText" lastClr="000000"/>
                  </a:solidFill>
                </a:rPr>
                <a:t>Campaign</a:t>
              </a:r>
              <a:endParaRPr lang="es-C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561427A8-E8EC-4B34-DD4C-FED1A585107A}"/>
                </a:ext>
              </a:extLst>
            </p:cNvPr>
            <p:cNvSpPr/>
            <p:nvPr/>
          </p:nvSpPr>
          <p:spPr>
            <a:xfrm>
              <a:off x="1828632" y="3760449"/>
              <a:ext cx="2743368" cy="111722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err="1">
                  <a:solidFill>
                    <a:schemeClr val="bg1"/>
                  </a:solidFill>
                </a:rPr>
                <a:t>Water</a:t>
              </a:r>
              <a:r>
                <a:rPr lang="es-CO" dirty="0">
                  <a:solidFill>
                    <a:schemeClr val="bg1"/>
                  </a:solidFill>
                </a:rPr>
                <a:t> </a:t>
              </a:r>
              <a:r>
                <a:rPr lang="es-CO" dirty="0" err="1">
                  <a:solidFill>
                    <a:schemeClr val="bg1"/>
                  </a:solidFill>
                </a:rPr>
                <a:t>Saving</a:t>
              </a:r>
              <a:endParaRPr lang="es-CO" dirty="0">
                <a:solidFill>
                  <a:schemeClr val="bg1"/>
                </a:solidFill>
              </a:endParaRPr>
            </a:p>
            <a:p>
              <a:pPr algn="ctr"/>
              <a:r>
                <a:rPr lang="es-CO" dirty="0">
                  <a:solidFill>
                    <a:schemeClr val="bg1"/>
                  </a:solidFill>
                </a:rPr>
                <a:t> </a:t>
              </a:r>
              <a:r>
                <a:rPr lang="es-CO" dirty="0" err="1">
                  <a:solidFill>
                    <a:schemeClr val="bg1"/>
                  </a:solidFill>
                </a:rPr>
                <a:t>Campaign</a:t>
              </a:r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211AFFAB-C9F2-B3C8-D4E0-5603F41A6422}"/>
                </a:ext>
              </a:extLst>
            </p:cNvPr>
            <p:cNvSpPr/>
            <p:nvPr/>
          </p:nvSpPr>
          <p:spPr>
            <a:xfrm>
              <a:off x="4753836" y="4351942"/>
              <a:ext cx="2420686" cy="4793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err="1">
                  <a:solidFill>
                    <a:sysClr val="windowText" lastClr="000000"/>
                  </a:solidFill>
                </a:rPr>
                <a:t>Internal</a:t>
              </a:r>
              <a:r>
                <a:rPr lang="es-CO" dirty="0">
                  <a:solidFill>
                    <a:sysClr val="windowText" lastClr="000000"/>
                  </a:solidFill>
                </a:rPr>
                <a:t> </a:t>
              </a:r>
              <a:r>
                <a:rPr lang="es-CO" dirty="0" err="1">
                  <a:solidFill>
                    <a:sysClr val="windowText" lastClr="000000"/>
                  </a:solidFill>
                </a:rPr>
                <a:t>Disclosure</a:t>
              </a:r>
              <a:endParaRPr lang="es-CO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634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2" name="40 CuadroTexto">
            <a:extLst>
              <a:ext uri="{FF2B5EF4-FFF2-40B4-BE49-F238E27FC236}">
                <a16:creationId xmlns:a16="http://schemas.microsoft.com/office/drawing/2014/main" id="{F1ED2742-6904-53FF-0749-B4E12032DCE7}"/>
              </a:ext>
            </a:extLst>
          </p:cNvPr>
          <p:cNvSpPr txBox="1"/>
          <p:nvPr/>
        </p:nvSpPr>
        <p:spPr>
          <a:xfrm>
            <a:off x="8814020" y="6512897"/>
            <a:ext cx="2888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Source</a:t>
            </a:r>
            <a:r>
              <a:rPr lang="es-ES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: Bolsa de Valores de Colombia.</a:t>
            </a:r>
            <a:endParaRPr lang="es-CO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25 CuadroTexto">
            <a:extLst>
              <a:ext uri="{FF2B5EF4-FFF2-40B4-BE49-F238E27FC236}">
                <a16:creationId xmlns:a16="http://schemas.microsoft.com/office/drawing/2014/main" id="{D8205025-18A4-1B3A-CEBB-0D17C1AC43CD}"/>
              </a:ext>
            </a:extLst>
          </p:cNvPr>
          <p:cNvSpPr txBox="1"/>
          <p:nvPr/>
        </p:nvSpPr>
        <p:spPr>
          <a:xfrm>
            <a:off x="675678" y="1772701"/>
            <a:ext cx="9922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Originator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30 CuadroTexto">
            <a:extLst>
              <a:ext uri="{FF2B5EF4-FFF2-40B4-BE49-F238E27FC236}">
                <a16:creationId xmlns:a16="http://schemas.microsoft.com/office/drawing/2014/main" id="{0ACC1D75-E865-0D7E-3D42-BCC2F5CBC101}"/>
              </a:ext>
            </a:extLst>
          </p:cNvPr>
          <p:cNvSpPr txBox="1"/>
          <p:nvPr/>
        </p:nvSpPr>
        <p:spPr>
          <a:xfrm>
            <a:off x="3334778" y="4601270"/>
            <a:ext cx="61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rgbClr val="FFFFFF"/>
                </a:solidFill>
              </a:rPr>
              <a:t>18%</a:t>
            </a:r>
          </a:p>
        </p:txBody>
      </p:sp>
      <p:sp>
        <p:nvSpPr>
          <p:cNvPr id="5" name="31 CuadroTexto">
            <a:extLst>
              <a:ext uri="{FF2B5EF4-FFF2-40B4-BE49-F238E27FC236}">
                <a16:creationId xmlns:a16="http://schemas.microsoft.com/office/drawing/2014/main" id="{D5D5BF37-324C-6B51-A4E6-8A7D13863C3C}"/>
              </a:ext>
            </a:extLst>
          </p:cNvPr>
          <p:cNvSpPr txBox="1"/>
          <p:nvPr/>
        </p:nvSpPr>
        <p:spPr>
          <a:xfrm>
            <a:off x="5695387" y="3737174"/>
            <a:ext cx="61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200" b="1">
                <a:solidFill>
                  <a:srgbClr val="FFFFFF"/>
                </a:solidFill>
              </a:rPr>
              <a:t>10%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75F976-A494-6EB6-7D6F-8111EBBFD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936" y="1601565"/>
            <a:ext cx="1258965" cy="661599"/>
          </a:xfrm>
          <a:prstGeom prst="rect">
            <a:avLst/>
          </a:prstGeom>
        </p:spPr>
      </p:pic>
      <p:sp>
        <p:nvSpPr>
          <p:cNvPr id="7" name="25 CuadroTexto">
            <a:extLst>
              <a:ext uri="{FF2B5EF4-FFF2-40B4-BE49-F238E27FC236}">
                <a16:creationId xmlns:a16="http://schemas.microsoft.com/office/drawing/2014/main" id="{E7F42F37-63DE-FDC0-F9CC-3F6B7CC9E2F8}"/>
              </a:ext>
            </a:extLst>
          </p:cNvPr>
          <p:cNvSpPr txBox="1"/>
          <p:nvPr/>
        </p:nvSpPr>
        <p:spPr>
          <a:xfrm>
            <a:off x="675845" y="4282318"/>
            <a:ext cx="12916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Portfolio </a:t>
            </a:r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Type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25 CuadroTexto">
            <a:extLst>
              <a:ext uri="{FF2B5EF4-FFF2-40B4-BE49-F238E27FC236}">
                <a16:creationId xmlns:a16="http://schemas.microsoft.com/office/drawing/2014/main" id="{1E7A989F-F80D-9859-ED44-4426E893E01D}"/>
              </a:ext>
            </a:extLst>
          </p:cNvPr>
          <p:cNvSpPr txBox="1"/>
          <p:nvPr/>
        </p:nvSpPr>
        <p:spPr>
          <a:xfrm>
            <a:off x="667367" y="3299256"/>
            <a:ext cx="19369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Second</a:t>
            </a:r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opinion</a:t>
            </a:r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25 CuadroTexto">
            <a:extLst>
              <a:ext uri="{FF2B5EF4-FFF2-40B4-BE49-F238E27FC236}">
                <a16:creationId xmlns:a16="http://schemas.microsoft.com/office/drawing/2014/main" id="{925DD884-39B1-863A-E98D-F7295A23B163}"/>
              </a:ext>
            </a:extLst>
          </p:cNvPr>
          <p:cNvSpPr txBox="1"/>
          <p:nvPr/>
        </p:nvSpPr>
        <p:spPr>
          <a:xfrm>
            <a:off x="675845" y="2397328"/>
            <a:ext cx="10865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Series A Rating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25 CuadroTexto">
            <a:extLst>
              <a:ext uri="{FF2B5EF4-FFF2-40B4-BE49-F238E27FC236}">
                <a16:creationId xmlns:a16="http://schemas.microsoft.com/office/drawing/2014/main" id="{2A867235-6F93-E899-FB79-65E40DA3E56A}"/>
              </a:ext>
            </a:extLst>
          </p:cNvPr>
          <p:cNvSpPr txBox="1"/>
          <p:nvPr/>
        </p:nvSpPr>
        <p:spPr>
          <a:xfrm>
            <a:off x="687698" y="4765747"/>
            <a:ext cx="11900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Issued</a:t>
            </a:r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Amount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59F6ADB-EED2-ACF9-D2A2-044BFE345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703" y="3316818"/>
            <a:ext cx="1225473" cy="383946"/>
          </a:xfrm>
          <a:prstGeom prst="rect">
            <a:avLst/>
          </a:prstGeom>
        </p:spPr>
      </p:pic>
      <p:sp>
        <p:nvSpPr>
          <p:cNvPr id="14" name="25 CuadroTexto">
            <a:extLst>
              <a:ext uri="{FF2B5EF4-FFF2-40B4-BE49-F238E27FC236}">
                <a16:creationId xmlns:a16="http://schemas.microsoft.com/office/drawing/2014/main" id="{39F0CDCF-D100-025E-BCD5-7317AD8819E4}"/>
              </a:ext>
            </a:extLst>
          </p:cNvPr>
          <p:cNvSpPr txBox="1"/>
          <p:nvPr/>
        </p:nvSpPr>
        <p:spPr>
          <a:xfrm>
            <a:off x="2484105" y="2473152"/>
            <a:ext cx="105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AAA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3CC5117-DA36-C2BA-AE32-4DB4C6002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181" y="2534332"/>
            <a:ext cx="856779" cy="386216"/>
          </a:xfrm>
          <a:prstGeom prst="rect">
            <a:avLst/>
          </a:prstGeom>
        </p:spPr>
      </p:pic>
      <p:sp>
        <p:nvSpPr>
          <p:cNvPr id="16" name="25 CuadroTexto">
            <a:extLst>
              <a:ext uri="{FF2B5EF4-FFF2-40B4-BE49-F238E27FC236}">
                <a16:creationId xmlns:a16="http://schemas.microsoft.com/office/drawing/2014/main" id="{70E5D1EE-080A-DCA3-C97F-612AB7610A2B}"/>
              </a:ext>
            </a:extLst>
          </p:cNvPr>
          <p:cNvSpPr txBox="1"/>
          <p:nvPr/>
        </p:nvSpPr>
        <p:spPr>
          <a:xfrm>
            <a:off x="2484105" y="3308736"/>
            <a:ext cx="105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“Good”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25 CuadroTexto">
            <a:extLst>
              <a:ext uri="{FF2B5EF4-FFF2-40B4-BE49-F238E27FC236}">
                <a16:creationId xmlns:a16="http://schemas.microsoft.com/office/drawing/2014/main" id="{A2FE5BC4-D23A-3896-A18D-67BE19FDC9EE}"/>
              </a:ext>
            </a:extLst>
          </p:cNvPr>
          <p:cNvSpPr txBox="1"/>
          <p:nvPr/>
        </p:nvSpPr>
        <p:spPr>
          <a:xfrm>
            <a:off x="2415516" y="4218392"/>
            <a:ext cx="3416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002060"/>
                </a:solidFill>
                <a:latin typeface="Calibri Light" panose="020F0302020204030204" pitchFamily="34" charset="0"/>
              </a:rPr>
              <a:t>Mortgage</a:t>
            </a:r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 VIS (100%)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25 CuadroTexto">
            <a:extLst>
              <a:ext uri="{FF2B5EF4-FFF2-40B4-BE49-F238E27FC236}">
                <a16:creationId xmlns:a16="http://schemas.microsoft.com/office/drawing/2014/main" id="{78C62AA8-65DD-D717-30B7-8EB8E12085F9}"/>
              </a:ext>
            </a:extLst>
          </p:cNvPr>
          <p:cNvSpPr txBox="1"/>
          <p:nvPr/>
        </p:nvSpPr>
        <p:spPr>
          <a:xfrm>
            <a:off x="699463" y="5425477"/>
            <a:ext cx="119001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Series A </a:t>
            </a:r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placement</a:t>
            </a:r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rate</a:t>
            </a:r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25 CuadroTexto">
            <a:extLst>
              <a:ext uri="{FF2B5EF4-FFF2-40B4-BE49-F238E27FC236}">
                <a16:creationId xmlns:a16="http://schemas.microsoft.com/office/drawing/2014/main" id="{E773EA65-0344-DC40-3F54-2F957B06929B}"/>
              </a:ext>
            </a:extLst>
          </p:cNvPr>
          <p:cNvSpPr txBox="1"/>
          <p:nvPr/>
        </p:nvSpPr>
        <p:spPr>
          <a:xfrm>
            <a:off x="6189852" y="1452446"/>
            <a:ext cx="105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Impact</a:t>
            </a:r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: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25 CuadroTexto">
            <a:extLst>
              <a:ext uri="{FF2B5EF4-FFF2-40B4-BE49-F238E27FC236}">
                <a16:creationId xmlns:a16="http://schemas.microsoft.com/office/drawing/2014/main" id="{F8F0968A-44B8-2FFE-7BB9-9CDD13F42E02}"/>
              </a:ext>
            </a:extLst>
          </p:cNvPr>
          <p:cNvSpPr txBox="1"/>
          <p:nvPr/>
        </p:nvSpPr>
        <p:spPr>
          <a:xfrm>
            <a:off x="2390241" y="4721734"/>
            <a:ext cx="250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123.053.000 UVR* (39.769 </a:t>
            </a:r>
            <a:r>
              <a:rPr lang="es-ES" sz="2000" b="1" dirty="0" err="1">
                <a:solidFill>
                  <a:srgbClr val="002060"/>
                </a:solidFill>
                <a:latin typeface="Calibri Light" panose="020F0302020204030204" pitchFamily="34" charset="0"/>
              </a:rPr>
              <a:t>billon</a:t>
            </a:r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 COP)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25 CuadroTexto">
            <a:extLst>
              <a:ext uri="{FF2B5EF4-FFF2-40B4-BE49-F238E27FC236}">
                <a16:creationId xmlns:a16="http://schemas.microsoft.com/office/drawing/2014/main" id="{C6826EAD-FA9E-7BEC-8F8D-575692A4FBF2}"/>
              </a:ext>
            </a:extLst>
          </p:cNvPr>
          <p:cNvSpPr txBox="1"/>
          <p:nvPr/>
        </p:nvSpPr>
        <p:spPr>
          <a:xfrm>
            <a:off x="2383936" y="5578848"/>
            <a:ext cx="202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7,80% E.A (UVR*)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25 CuadroTexto">
            <a:extLst>
              <a:ext uri="{FF2B5EF4-FFF2-40B4-BE49-F238E27FC236}">
                <a16:creationId xmlns:a16="http://schemas.microsoft.com/office/drawing/2014/main" id="{9911A4BA-D131-527D-DC98-56101929F0B6}"/>
              </a:ext>
            </a:extLst>
          </p:cNvPr>
          <p:cNvSpPr txBox="1"/>
          <p:nvPr/>
        </p:nvSpPr>
        <p:spPr>
          <a:xfrm>
            <a:off x="687817" y="1117577"/>
            <a:ext cx="19369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Date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25 CuadroTexto">
            <a:extLst>
              <a:ext uri="{FF2B5EF4-FFF2-40B4-BE49-F238E27FC236}">
                <a16:creationId xmlns:a16="http://schemas.microsoft.com/office/drawing/2014/main" id="{7FD8E67A-A6E7-F478-B917-FDAD1C580D4E}"/>
              </a:ext>
            </a:extLst>
          </p:cNvPr>
          <p:cNvSpPr txBox="1"/>
          <p:nvPr/>
        </p:nvSpPr>
        <p:spPr>
          <a:xfrm>
            <a:off x="2417198" y="1116943"/>
            <a:ext cx="2323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002060"/>
                </a:solidFill>
                <a:latin typeface="Calibri Light" panose="020F0302020204030204" pitchFamily="34" charset="0"/>
              </a:rPr>
              <a:t>December</a:t>
            </a:r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 16th 2022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AB37C0D2-6291-793C-CE5E-C688686D2A64}"/>
              </a:ext>
            </a:extLst>
          </p:cNvPr>
          <p:cNvSpPr txBox="1"/>
          <p:nvPr/>
        </p:nvSpPr>
        <p:spPr>
          <a:xfrm>
            <a:off x="699463" y="6272860"/>
            <a:ext cx="19369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Number</a:t>
            </a:r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of</a:t>
            </a:r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underlying</a:t>
            </a:r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assets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25 CuadroTexto">
            <a:extLst>
              <a:ext uri="{FF2B5EF4-FFF2-40B4-BE49-F238E27FC236}">
                <a16:creationId xmlns:a16="http://schemas.microsoft.com/office/drawing/2014/main" id="{F5B89664-0E64-DA22-17D1-7A6EE8C1E18B}"/>
              </a:ext>
            </a:extLst>
          </p:cNvPr>
          <p:cNvSpPr txBox="1"/>
          <p:nvPr/>
        </p:nvSpPr>
        <p:spPr>
          <a:xfrm>
            <a:off x="2415516" y="6251286"/>
            <a:ext cx="2093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1.012 </a:t>
            </a:r>
            <a:r>
              <a:rPr lang="es-ES" sz="2000" b="1" dirty="0" err="1">
                <a:solidFill>
                  <a:srgbClr val="002060"/>
                </a:solidFill>
                <a:latin typeface="Calibri Light" panose="020F0302020204030204" pitchFamily="34" charset="0"/>
              </a:rPr>
              <a:t>Mortgages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30D5942-E20F-B11E-D196-D8FBEFF718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3330" y="2673207"/>
            <a:ext cx="940053" cy="93382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9584659-25D8-FC1D-2E40-EFE02449E1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0107" y="2673207"/>
            <a:ext cx="946800" cy="92786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9769EC2-5386-10DE-A571-BF9C51C05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10035" y="2673207"/>
            <a:ext cx="921679" cy="92786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9ECE1B68-7FAF-E077-9364-E34BE7847D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5877" y="2678921"/>
            <a:ext cx="941736" cy="92277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1EA29999-F0C7-E208-32B0-32DB8CBE0379}"/>
              </a:ext>
            </a:extLst>
          </p:cNvPr>
          <p:cNvSpPr txBox="1"/>
          <p:nvPr/>
        </p:nvSpPr>
        <p:spPr>
          <a:xfrm>
            <a:off x="4778430" y="6149749"/>
            <a:ext cx="3231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unit of real value (UVR in Spanish) is a unit of account that reflects the purchasing power of the currency based on the variation of the consumer price index (CPI).</a:t>
            </a:r>
            <a:endParaRPr lang="es-CO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5 CuadroTexto">
            <a:extLst>
              <a:ext uri="{FF2B5EF4-FFF2-40B4-BE49-F238E27FC236}">
                <a16:creationId xmlns:a16="http://schemas.microsoft.com/office/drawing/2014/main" id="{52DBA5FD-A6FA-4516-05A6-590D233B5861}"/>
              </a:ext>
            </a:extLst>
          </p:cNvPr>
          <p:cNvSpPr txBox="1"/>
          <p:nvPr/>
        </p:nvSpPr>
        <p:spPr>
          <a:xfrm>
            <a:off x="6893561" y="359536"/>
            <a:ext cx="432054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Social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Securitization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pic>
        <p:nvPicPr>
          <p:cNvPr id="1026" name="Picture 2" descr="Sustainable development goals - United Nations">
            <a:extLst>
              <a:ext uri="{FF2B5EF4-FFF2-40B4-BE49-F238E27FC236}">
                <a16:creationId xmlns:a16="http://schemas.microsoft.com/office/drawing/2014/main" id="{D888B040-A573-495A-E738-C53F42D67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76" y="1169888"/>
            <a:ext cx="5130800" cy="10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68B567F6-50F0-8EA5-801D-3A643DD1F4CB}"/>
              </a:ext>
            </a:extLst>
          </p:cNvPr>
          <p:cNvSpPr/>
          <p:nvPr/>
        </p:nvSpPr>
        <p:spPr>
          <a:xfrm>
            <a:off x="6453330" y="3875673"/>
            <a:ext cx="940053" cy="100259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/>
              <a:t>Ensure that the poor and the most vulnerable have equal rights in terms of economic resources, as well as access to basic services.</a:t>
            </a:r>
            <a:endParaRPr lang="es-CO" sz="700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53D195CC-11CC-97FC-275A-F5F64FCC3378}"/>
              </a:ext>
            </a:extLst>
          </p:cNvPr>
          <p:cNvSpPr/>
          <p:nvPr/>
        </p:nvSpPr>
        <p:spPr>
          <a:xfrm>
            <a:off x="7845877" y="3875673"/>
            <a:ext cx="940053" cy="100259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/>
              <a:t>Strengthen the capacity of national financial institutions to promote and expand access to financial services.</a:t>
            </a:r>
            <a:endParaRPr lang="es-CO" sz="700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7F347F6-AFEC-FA13-2964-8CB089D000BF}"/>
              </a:ext>
            </a:extLst>
          </p:cNvPr>
          <p:cNvSpPr/>
          <p:nvPr/>
        </p:nvSpPr>
        <p:spPr>
          <a:xfrm>
            <a:off x="9208269" y="3877846"/>
            <a:ext cx="1010476" cy="100259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/>
              <a:t>Empower and promote social, economic, and political inclusion, regardless of age, gender, disability, race, ethnicity, or economic situation or any other condition.</a:t>
            </a:r>
            <a:endParaRPr lang="es-CO" sz="70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52DF54FA-F272-8569-EC56-68B105DE3335}"/>
              </a:ext>
            </a:extLst>
          </p:cNvPr>
          <p:cNvSpPr/>
          <p:nvPr/>
        </p:nvSpPr>
        <p:spPr>
          <a:xfrm>
            <a:off x="10691661" y="3875673"/>
            <a:ext cx="940053" cy="100259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/>
          </a:p>
          <a:p>
            <a:pPr algn="ctr"/>
            <a:r>
              <a:rPr lang="en-US" sz="700" dirty="0"/>
              <a:t>Ensure access to adequate, safe, and affordable housing and improve low-income neighborhoods.</a:t>
            </a:r>
            <a:endParaRPr lang="es-CO" sz="700" dirty="0"/>
          </a:p>
        </p:txBody>
      </p:sp>
    </p:spTree>
    <p:extLst>
      <p:ext uri="{BB962C8B-B14F-4D97-AF65-F5344CB8AC3E}">
        <p14:creationId xmlns:p14="http://schemas.microsoft.com/office/powerpoint/2010/main" val="621110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6027937" y="411201"/>
            <a:ext cx="5382549" cy="461663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Sustainability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Strategy</a:t>
            </a:r>
            <a:endParaRPr lang="es-CO" sz="1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A62DEA4-CCF5-652D-ADA0-2527AD9F8D3D}"/>
              </a:ext>
            </a:extLst>
          </p:cNvPr>
          <p:cNvSpPr/>
          <p:nvPr/>
        </p:nvSpPr>
        <p:spPr>
          <a:xfrm>
            <a:off x="9846656" y="2401847"/>
            <a:ext cx="1610316" cy="2170435"/>
          </a:xfrm>
          <a:prstGeom prst="rect">
            <a:avLst/>
          </a:prstGeom>
          <a:solidFill>
            <a:srgbClr val="0009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56 CuadroTexto">
            <a:extLst>
              <a:ext uri="{FF2B5EF4-FFF2-40B4-BE49-F238E27FC236}">
                <a16:creationId xmlns:a16="http://schemas.microsoft.com/office/drawing/2014/main" id="{51D9659D-889A-F485-E4E1-5D65889D4D02}"/>
              </a:ext>
            </a:extLst>
          </p:cNvPr>
          <p:cNvSpPr txBox="1"/>
          <p:nvPr/>
        </p:nvSpPr>
        <p:spPr>
          <a:xfrm>
            <a:off x="594744" y="1590007"/>
            <a:ext cx="9346969" cy="5616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n-US"/>
            </a:defPPr>
            <a:lvl1pPr hangingPunct="0"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lvl="0" algn="just"/>
            <a:endParaRPr lang="es-ES" sz="1450" b="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lvl="0" algn="just"/>
            <a:endParaRPr lang="es-ES" sz="1600" u="sng" dirty="0">
              <a:cs typeface="Arial" panose="020B0604020202020204" pitchFamily="34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CAC6122-D6A2-1D99-CE85-D02A8E5A2CA6}"/>
              </a:ext>
            </a:extLst>
          </p:cNvPr>
          <p:cNvGrpSpPr/>
          <p:nvPr/>
        </p:nvGrpSpPr>
        <p:grpSpPr>
          <a:xfrm>
            <a:off x="3464112" y="975453"/>
            <a:ext cx="5591111" cy="5471346"/>
            <a:chOff x="5611090" y="266564"/>
            <a:chExt cx="6393778" cy="6130300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BE1BB59E-00C8-0504-9A4F-1FB934CA6AA1}"/>
                </a:ext>
              </a:extLst>
            </p:cNvPr>
            <p:cNvGrpSpPr/>
            <p:nvPr/>
          </p:nvGrpSpPr>
          <p:grpSpPr>
            <a:xfrm>
              <a:off x="5611090" y="266564"/>
              <a:ext cx="6393778" cy="6130300"/>
              <a:chOff x="2756516" y="202170"/>
              <a:chExt cx="6393778" cy="6130300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D574EAB9-2345-6E88-2015-79BF3FBCE51F}"/>
                  </a:ext>
                </a:extLst>
              </p:cNvPr>
              <p:cNvSpPr/>
              <p:nvPr/>
            </p:nvSpPr>
            <p:spPr>
              <a:xfrm>
                <a:off x="2756516" y="202170"/>
                <a:ext cx="6183225" cy="6130300"/>
              </a:xfrm>
              <a:prstGeom prst="ellipse">
                <a:avLst/>
              </a:prstGeom>
              <a:solidFill>
                <a:srgbClr val="14123A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D0A930B2-D6C0-094E-FC67-1132338F53D5}"/>
                  </a:ext>
                </a:extLst>
              </p:cNvPr>
              <p:cNvSpPr/>
              <p:nvPr/>
            </p:nvSpPr>
            <p:spPr>
              <a:xfrm>
                <a:off x="3095972" y="556790"/>
                <a:ext cx="5504313" cy="5421061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F02416CB-B9BA-7F5A-B1E4-80FB0C7260F8}"/>
                  </a:ext>
                </a:extLst>
              </p:cNvPr>
              <p:cNvSpPr/>
              <p:nvPr/>
            </p:nvSpPr>
            <p:spPr>
              <a:xfrm>
                <a:off x="3411501" y="949226"/>
                <a:ext cx="4873254" cy="4636188"/>
              </a:xfrm>
              <a:prstGeom prst="ellipse">
                <a:avLst/>
              </a:prstGeom>
              <a:solidFill>
                <a:srgbClr val="14123A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23" name="Grupo 22">
                <a:extLst>
                  <a:ext uri="{FF2B5EF4-FFF2-40B4-BE49-F238E27FC236}">
                    <a16:creationId xmlns:a16="http://schemas.microsoft.com/office/drawing/2014/main" id="{699F6C76-49AC-D4FE-D6E2-964E5BB8B560}"/>
                  </a:ext>
                </a:extLst>
              </p:cNvPr>
              <p:cNvGrpSpPr/>
              <p:nvPr/>
            </p:nvGrpSpPr>
            <p:grpSpPr>
              <a:xfrm>
                <a:off x="3823771" y="1242963"/>
                <a:ext cx="4048715" cy="4048715"/>
                <a:chOff x="6398710" y="1697107"/>
                <a:chExt cx="4117285" cy="4117285"/>
              </a:xfrm>
            </p:grpSpPr>
            <p:sp>
              <p:nvSpPr>
                <p:cNvPr id="37" name="Elipse 36">
                  <a:extLst>
                    <a:ext uri="{FF2B5EF4-FFF2-40B4-BE49-F238E27FC236}">
                      <a16:creationId xmlns:a16="http://schemas.microsoft.com/office/drawing/2014/main" id="{D36B245D-37ED-1679-3361-4CF15125A339}"/>
                    </a:ext>
                  </a:extLst>
                </p:cNvPr>
                <p:cNvSpPr/>
                <p:nvPr/>
              </p:nvSpPr>
              <p:spPr>
                <a:xfrm>
                  <a:off x="6398710" y="1697107"/>
                  <a:ext cx="4117285" cy="4117285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38" name="Grupo 37">
                  <a:extLst>
                    <a:ext uri="{FF2B5EF4-FFF2-40B4-BE49-F238E27FC236}">
                      <a16:creationId xmlns:a16="http://schemas.microsoft.com/office/drawing/2014/main" id="{34F4319E-F809-552F-05BC-3F2B9A48069B}"/>
                    </a:ext>
                  </a:extLst>
                </p:cNvPr>
                <p:cNvGrpSpPr/>
                <p:nvPr/>
              </p:nvGrpSpPr>
              <p:grpSpPr>
                <a:xfrm>
                  <a:off x="6489888" y="1780824"/>
                  <a:ext cx="3929459" cy="3929459"/>
                  <a:chOff x="6489888" y="1780824"/>
                  <a:chExt cx="3929459" cy="3929459"/>
                </a:xfrm>
              </p:grpSpPr>
              <p:grpSp>
                <p:nvGrpSpPr>
                  <p:cNvPr id="39" name="Grupo 38">
                    <a:extLst>
                      <a:ext uri="{FF2B5EF4-FFF2-40B4-BE49-F238E27FC236}">
                        <a16:creationId xmlns:a16="http://schemas.microsoft.com/office/drawing/2014/main" id="{0FCAB4BE-9C9A-5D89-279A-18CFE974E19E}"/>
                      </a:ext>
                    </a:extLst>
                  </p:cNvPr>
                  <p:cNvGrpSpPr/>
                  <p:nvPr/>
                </p:nvGrpSpPr>
                <p:grpSpPr>
                  <a:xfrm>
                    <a:off x="6489888" y="1780824"/>
                    <a:ext cx="3929459" cy="3929459"/>
                    <a:chOff x="6360093" y="798653"/>
                    <a:chExt cx="5220181" cy="5220181"/>
                  </a:xfrm>
                </p:grpSpPr>
                <p:pic>
                  <p:nvPicPr>
                    <p:cNvPr id="42" name="Imagen 41">
                      <a:extLst>
                        <a:ext uri="{FF2B5EF4-FFF2-40B4-BE49-F238E27FC236}">
                          <a16:creationId xmlns:a16="http://schemas.microsoft.com/office/drawing/2014/main" id="{7125453E-BF21-5A18-82F3-D20A99A017B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5388" t="30181" r="45297" b="17399"/>
                    <a:stretch/>
                  </p:blipFill>
                  <p:spPr>
                    <a:xfrm>
                      <a:off x="6360093" y="798653"/>
                      <a:ext cx="5220181" cy="5220181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</p:pic>
                <p:sp>
                  <p:nvSpPr>
                    <p:cNvPr id="43" name="CuadroTexto 42">
                      <a:extLst>
                        <a:ext uri="{FF2B5EF4-FFF2-40B4-BE49-F238E27FC236}">
                          <a16:creationId xmlns:a16="http://schemas.microsoft.com/office/drawing/2014/main" id="{9D44B05A-7E1A-038E-B0B4-8BEC60DB34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36502" y="1650838"/>
                      <a:ext cx="1741576" cy="7094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s-MX" sz="700" b="1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Corporate</a:t>
                      </a:r>
                      <a:r>
                        <a:rPr lang="es-MX" sz="7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MX" sz="700" b="1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governance</a:t>
                      </a:r>
                      <a:r>
                        <a:rPr lang="es-MX" sz="7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s-MX" sz="700" b="1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proper</a:t>
                      </a:r>
                      <a:r>
                        <a:rPr lang="es-MX" sz="7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MX" sz="700" b="1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management</a:t>
                      </a:r>
                      <a:r>
                        <a:rPr lang="es-MX" sz="7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MX" sz="700" b="1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s-MX" sz="7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MX" sz="700" b="1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  <a:r>
                        <a:rPr lang="es-MX" sz="7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MX" sz="700" b="1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risks</a:t>
                      </a:r>
                      <a:endParaRPr lang="es-CO" sz="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4" name="CuadroTexto 43">
                      <a:extLst>
                        <a:ext uri="{FF2B5EF4-FFF2-40B4-BE49-F238E27FC236}">
                          <a16:creationId xmlns:a16="http://schemas.microsoft.com/office/drawing/2014/main" id="{4C080584-25B2-E775-EB98-92788434F71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71551" y="3254593"/>
                      <a:ext cx="1068017" cy="5153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s-ES" sz="700" b="1" kern="100" dirty="0" err="1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Profitable</a:t>
                      </a:r>
                      <a:r>
                        <a:rPr lang="es-ES" sz="700" b="1" kern="100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700" b="1" kern="100" dirty="0" err="1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Growth</a:t>
                      </a:r>
                      <a:endParaRPr lang="es-CO" sz="7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5" name="CuadroTexto 44">
                      <a:extLst>
                        <a:ext uri="{FF2B5EF4-FFF2-40B4-BE49-F238E27FC236}">
                          <a16:creationId xmlns:a16="http://schemas.microsoft.com/office/drawing/2014/main" id="{6D30E6BF-7E30-01AA-F5CA-3A17464EA3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48486" y="4590326"/>
                      <a:ext cx="1007401" cy="5153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s-ES" sz="700" b="1" kern="100" dirty="0" err="1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</a:t>
                      </a:r>
                      <a:r>
                        <a:rPr lang="es-ES" sz="700" b="1" kern="100" dirty="0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700" b="1" kern="100" dirty="0" err="1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Finances</a:t>
                      </a:r>
                      <a:endParaRPr lang="es-CO" sz="7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6" name="CuadroTexto 45">
                      <a:extLst>
                        <a:ext uri="{FF2B5EF4-FFF2-40B4-BE49-F238E27FC236}">
                          <a16:creationId xmlns:a16="http://schemas.microsoft.com/office/drawing/2014/main" id="{6B105C3F-B1BB-2FC9-BB8F-8F74AD969C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16839" y="5333207"/>
                      <a:ext cx="1308723" cy="5153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s-ES" sz="700" b="1" kern="100" dirty="0" err="1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</a:t>
                      </a:r>
                      <a:r>
                        <a:rPr lang="es-ES" sz="700" b="1" kern="100" dirty="0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700" b="1" kern="100" dirty="0" err="1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</a:t>
                      </a:r>
                      <a:endParaRPr lang="es-CO" sz="7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7" name="CuadroTexto 46">
                      <a:extLst>
                        <a:ext uri="{FF2B5EF4-FFF2-40B4-BE49-F238E27FC236}">
                          <a16:creationId xmlns:a16="http://schemas.microsoft.com/office/drawing/2014/main" id="{FEA18684-C0F8-88DC-3B1F-1015E17D65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73851" y="4725803"/>
                      <a:ext cx="1029406" cy="5153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s-ES" sz="700" b="1" kern="100" dirty="0" err="1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</a:t>
                      </a:r>
                      <a:r>
                        <a:rPr lang="es-ES" sz="700" b="1" kern="100" dirty="0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700" b="1" kern="100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Change</a:t>
                      </a:r>
                      <a:endParaRPr lang="es-CO" sz="7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CuadroTexto 47">
                      <a:extLst>
                        <a:ext uri="{FF2B5EF4-FFF2-40B4-BE49-F238E27FC236}">
                          <a16:creationId xmlns:a16="http://schemas.microsoft.com/office/drawing/2014/main" id="{A75E0B0F-44C5-2A7C-4AC4-B7DADE22799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62349" y="3129868"/>
                      <a:ext cx="1053646" cy="5153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s-ES" sz="700" b="1" kern="100" dirty="0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</a:t>
                      </a:r>
                      <a:r>
                        <a:rPr lang="es-ES" sz="700" b="1" kern="100" dirty="0" err="1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Rights</a:t>
                      </a:r>
                      <a:endParaRPr lang="es-CO" sz="7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9" name="CuadroTexto 48">
                      <a:extLst>
                        <a:ext uri="{FF2B5EF4-FFF2-40B4-BE49-F238E27FC236}">
                          <a16:creationId xmlns:a16="http://schemas.microsoft.com/office/drawing/2014/main" id="{68E1D9FF-9A9D-CD10-1C19-BB00F34E8A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43234" y="1732036"/>
                      <a:ext cx="1304030" cy="5153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s-ES" sz="700" b="1" kern="100" dirty="0" err="1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Equity</a:t>
                      </a:r>
                      <a:r>
                        <a:rPr lang="es-ES" sz="700" b="1" kern="100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" sz="700" b="1" kern="100" dirty="0" err="1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diversity</a:t>
                      </a:r>
                      <a:r>
                        <a:rPr lang="es-ES" sz="700" b="1" kern="100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s-ES" sz="700" b="1" kern="100" dirty="0" err="1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inclussion</a:t>
                      </a:r>
                      <a:endParaRPr lang="es-CO" sz="7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pic>
                  <p:nvPicPr>
                    <p:cNvPr id="50" name="Gráfico 49" descr="Bank contorno">
                      <a:extLst>
                        <a:ext uri="{FF2B5EF4-FFF2-40B4-BE49-F238E27FC236}">
                          <a16:creationId xmlns:a16="http://schemas.microsoft.com/office/drawing/2014/main" id="{B1FF8C12-96D2-0048-3DE5-CC82BA38401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537576" y="1210761"/>
                      <a:ext cx="509978" cy="50997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Gráfico 50" descr="Coins contorno">
                      <a:extLst>
                        <a:ext uri="{FF2B5EF4-FFF2-40B4-BE49-F238E27FC236}">
                          <a16:creationId xmlns:a16="http://schemas.microsoft.com/office/drawing/2014/main" id="{68F40658-AFCA-F023-2633-B640603D12C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437693" y="2558889"/>
                      <a:ext cx="668021" cy="6680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" name="Gráfico 51" descr="Repeat contorno">
                      <a:extLst>
                        <a:ext uri="{FF2B5EF4-FFF2-40B4-BE49-F238E27FC236}">
                          <a16:creationId xmlns:a16="http://schemas.microsoft.com/office/drawing/2014/main" id="{DD33742D-F1A3-2702-D889-3EA82F0F533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113662" y="3991990"/>
                      <a:ext cx="648062" cy="6480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" name="Gráfico 52" descr="Group brainstorm contorno">
                      <a:extLst>
                        <a:ext uri="{FF2B5EF4-FFF2-40B4-BE49-F238E27FC236}">
                          <a16:creationId xmlns:a16="http://schemas.microsoft.com/office/drawing/2014/main" id="{F330C92A-8046-D921-4CFE-11DB18AF3F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21174" y="4772915"/>
                      <a:ext cx="607280" cy="60728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4" name="Gráfico 53" descr="Thermometer contorno">
                      <a:extLst>
                        <a:ext uri="{FF2B5EF4-FFF2-40B4-BE49-F238E27FC236}">
                          <a16:creationId xmlns:a16="http://schemas.microsoft.com/office/drawing/2014/main" id="{B495686B-3CB5-43BF-C3D6-F9009C070A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74964" y="4052530"/>
                      <a:ext cx="648062" cy="6480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" name="Gráfico 54" descr="Weights Uneven contorno">
                      <a:extLst>
                        <a:ext uri="{FF2B5EF4-FFF2-40B4-BE49-F238E27FC236}">
                          <a16:creationId xmlns:a16="http://schemas.microsoft.com/office/drawing/2014/main" id="{A714FDA5-FD61-6FA3-1F44-E325436ACA3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8215" y="1133117"/>
                      <a:ext cx="648062" cy="648062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56" name="Conector recto 55">
                      <a:extLst>
                        <a:ext uri="{FF2B5EF4-FFF2-40B4-BE49-F238E27FC236}">
                          <a16:creationId xmlns:a16="http://schemas.microsoft.com/office/drawing/2014/main" id="{850A8B7B-CC6C-E4A8-034F-1CED6EF340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883216" y="4466651"/>
                      <a:ext cx="587007" cy="1219807"/>
                    </a:xfrm>
                    <a:prstGeom prst="line">
                      <a:avLst/>
                    </a:prstGeom>
                    <a:ln w="1905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57" name="Gráfico 56" descr="Gavel contorno">
                      <a:extLst>
                        <a:ext uri="{FF2B5EF4-FFF2-40B4-BE49-F238E27FC236}">
                          <a16:creationId xmlns:a16="http://schemas.microsoft.com/office/drawing/2014/main" id="{527F8051-98E3-A3DD-806E-A655F22F7B3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787962" y="2441946"/>
                      <a:ext cx="650292" cy="650292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58" name="Conector recto 57">
                      <a:extLst>
                        <a:ext uri="{FF2B5EF4-FFF2-40B4-BE49-F238E27FC236}">
                          <a16:creationId xmlns:a16="http://schemas.microsoft.com/office/drawing/2014/main" id="{4482F221-4902-C819-541D-82B8EE4468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488238" y="3653442"/>
                      <a:ext cx="1336733" cy="333454"/>
                    </a:xfrm>
                    <a:prstGeom prst="line">
                      <a:avLst/>
                    </a:prstGeom>
                    <a:ln w="1905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Conector recto 58">
                      <a:extLst>
                        <a:ext uri="{FF2B5EF4-FFF2-40B4-BE49-F238E27FC236}">
                          <a16:creationId xmlns:a16="http://schemas.microsoft.com/office/drawing/2014/main" id="{41B95234-8F61-2E04-3882-7DF15A20E2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970184" y="798653"/>
                      <a:ext cx="54630" cy="1420156"/>
                    </a:xfrm>
                    <a:prstGeom prst="line">
                      <a:avLst/>
                    </a:prstGeom>
                    <a:ln w="1905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40" name="Picture 2">
                    <a:extLst>
                      <a:ext uri="{FF2B5EF4-FFF2-40B4-BE49-F238E27FC236}">
                        <a16:creationId xmlns:a16="http://schemas.microsoft.com/office/drawing/2014/main" id="{57AC17BB-62FF-A26F-3094-DED8163EBAE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33390" y="3203026"/>
                    <a:ext cx="1011747" cy="3673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1" name="CuadroTexto 40">
                    <a:extLst>
                      <a:ext uri="{FF2B5EF4-FFF2-40B4-BE49-F238E27FC236}">
                        <a16:creationId xmlns:a16="http://schemas.microsoft.com/office/drawing/2014/main" id="{2A97D1E1-A4BD-91DE-703D-A0DC3BE111D9}"/>
                      </a:ext>
                    </a:extLst>
                  </p:cNvPr>
                  <p:cNvSpPr txBox="1"/>
                  <p:nvPr/>
                </p:nvSpPr>
                <p:spPr>
                  <a:xfrm>
                    <a:off x="7716902" y="3587991"/>
                    <a:ext cx="1543640" cy="7542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520"/>
                      </a:lnSpc>
                    </a:pPr>
                    <a:r>
                      <a:rPr lang="es-CO" sz="1200" b="1" spc="-60" dirty="0" err="1">
                        <a:solidFill>
                          <a:srgbClr val="14123A"/>
                        </a:solidFill>
                        <a:cs typeface="Calibri Light" panose="020F0302020204030204" pitchFamily="34" charset="0"/>
                      </a:rPr>
                      <a:t>Transforming</a:t>
                    </a:r>
                    <a:r>
                      <a:rPr lang="es-CO" sz="1200" b="1" spc="-60" dirty="0">
                        <a:solidFill>
                          <a:srgbClr val="14123A"/>
                        </a:solidFill>
                        <a:cs typeface="Calibri Light" panose="020F0302020204030204" pitchFamily="34" charset="0"/>
                      </a:rPr>
                      <a:t> </a:t>
                    </a:r>
                    <a:r>
                      <a:rPr lang="es-CO" sz="1200" b="1" spc="-60" dirty="0" err="1">
                        <a:solidFill>
                          <a:srgbClr val="14123A"/>
                        </a:solidFill>
                        <a:cs typeface="Calibri Light" panose="020F0302020204030204" pitchFamily="34" charset="0"/>
                      </a:rPr>
                      <a:t>assets</a:t>
                    </a:r>
                    <a:r>
                      <a:rPr lang="es-CO" sz="1200" b="1" spc="-60" dirty="0">
                        <a:solidFill>
                          <a:srgbClr val="14123A"/>
                        </a:solidFill>
                        <a:cs typeface="Calibri Light" panose="020F0302020204030204" pitchFamily="34" charset="0"/>
                      </a:rPr>
                      <a:t> </a:t>
                    </a:r>
                    <a:r>
                      <a:rPr lang="es-CO" sz="1200" b="1" spc="-60" dirty="0" err="1">
                        <a:solidFill>
                          <a:srgbClr val="14123A"/>
                        </a:solidFill>
                        <a:cs typeface="Calibri Light" panose="020F0302020204030204" pitchFamily="34" charset="0"/>
                      </a:rPr>
                      <a:t>for</a:t>
                    </a:r>
                    <a:r>
                      <a:rPr lang="es-CO" sz="1200" b="1" spc="-60" dirty="0">
                        <a:solidFill>
                          <a:srgbClr val="14123A"/>
                        </a:solidFill>
                        <a:cs typeface="Calibri Light" panose="020F0302020204030204" pitchFamily="34" charset="0"/>
                      </a:rPr>
                      <a:t> a </a:t>
                    </a:r>
                    <a:r>
                      <a:rPr lang="es-CO" sz="1200" b="1" spc="-60" dirty="0" err="1">
                        <a:solidFill>
                          <a:srgbClr val="14123A"/>
                        </a:solidFill>
                        <a:cs typeface="Calibri Light" panose="020F0302020204030204" pitchFamily="34" charset="0"/>
                      </a:rPr>
                      <a:t>sustainable</a:t>
                    </a:r>
                    <a:r>
                      <a:rPr lang="es-CO" sz="1200" b="1" spc="-60" dirty="0">
                        <a:solidFill>
                          <a:srgbClr val="14123A"/>
                        </a:solidFill>
                        <a:cs typeface="Calibri Light" panose="020F0302020204030204" pitchFamily="34" charset="0"/>
                      </a:rPr>
                      <a:t> future</a:t>
                    </a:r>
                  </a:p>
                </p:txBody>
              </p:sp>
            </p:grpSp>
          </p:grpSp>
          <p:sp>
            <p:nvSpPr>
              <p:cNvPr id="24" name="CuadroTexto 33">
                <a:extLst>
                  <a:ext uri="{FF2B5EF4-FFF2-40B4-BE49-F238E27FC236}">
                    <a16:creationId xmlns:a16="http://schemas.microsoft.com/office/drawing/2014/main" id="{931C1BD1-3BC9-0D7B-552B-50A8168F1353}"/>
                  </a:ext>
                </a:extLst>
              </p:cNvPr>
              <p:cNvSpPr txBox="1"/>
              <p:nvPr/>
            </p:nvSpPr>
            <p:spPr>
              <a:xfrm rot="8540232">
                <a:off x="5983974" y="4375463"/>
                <a:ext cx="2355008" cy="928010"/>
              </a:xfrm>
              <a:prstGeom prst="rect">
                <a:avLst/>
              </a:prstGeom>
              <a:noFill/>
            </p:spPr>
            <p:txBody>
              <a:bodyPr spcFirstLastPara="1" wrap="square" numCol="1" rtlCol="0">
                <a:prstTxWarp prst="textArchUp">
                  <a:avLst>
                    <a:gd name="adj" fmla="val 6489398"/>
                  </a:avLst>
                </a:prstTxWarp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200" b="1" dirty="0" err="1">
                    <a:solidFill>
                      <a:srgbClr val="00073E"/>
                    </a:solidFill>
                  </a:rPr>
                  <a:t>Stakeholder</a:t>
                </a:r>
                <a:r>
                  <a:rPr lang="es-MX" sz="1200" b="1" dirty="0">
                    <a:solidFill>
                      <a:srgbClr val="00073E"/>
                    </a:solidFill>
                  </a:rPr>
                  <a:t> Management</a:t>
                </a:r>
                <a:endParaRPr lang="es-CO" sz="1400" b="1" dirty="0">
                  <a:solidFill>
                    <a:srgbClr val="00073E"/>
                  </a:solidFill>
                </a:endParaRPr>
              </a:p>
            </p:txBody>
          </p:sp>
          <p:sp>
            <p:nvSpPr>
              <p:cNvPr id="25" name="CuadroTexto 49">
                <a:extLst>
                  <a:ext uri="{FF2B5EF4-FFF2-40B4-BE49-F238E27FC236}">
                    <a16:creationId xmlns:a16="http://schemas.microsoft.com/office/drawing/2014/main" id="{62A581F5-BE2B-81AA-E973-75809BBE5D08}"/>
                  </a:ext>
                </a:extLst>
              </p:cNvPr>
              <p:cNvSpPr txBox="1"/>
              <p:nvPr/>
            </p:nvSpPr>
            <p:spPr>
              <a:xfrm rot="13847614">
                <a:off x="3398368" y="4102770"/>
                <a:ext cx="2044200" cy="541002"/>
              </a:xfrm>
              <a:prstGeom prst="rect">
                <a:avLst/>
              </a:prstGeom>
              <a:noFill/>
            </p:spPr>
            <p:txBody>
              <a:bodyPr spcFirstLastPara="1" wrap="square" numCol="1" rtlCol="0">
                <a:prstTxWarp prst="textArchUp">
                  <a:avLst>
                    <a:gd name="adj" fmla="val 11244021"/>
                  </a:avLst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150" b="1" dirty="0" err="1">
                    <a:solidFill>
                      <a:srgbClr val="F8E3E2"/>
                    </a:solidFill>
                  </a:rPr>
                  <a:t>Environmentally</a:t>
                </a:r>
                <a:endParaRPr lang="es-MX" sz="1150" b="1" dirty="0">
                  <a:solidFill>
                    <a:srgbClr val="F8E3E2"/>
                  </a:solidFill>
                </a:endParaRPr>
              </a:p>
              <a:p>
                <a:pPr algn="ctr"/>
                <a:r>
                  <a:rPr lang="es-MX" sz="1150" b="1" dirty="0" err="1">
                    <a:solidFill>
                      <a:srgbClr val="F8E3E2"/>
                    </a:solidFill>
                  </a:rPr>
                  <a:t>Friendly</a:t>
                </a:r>
                <a:endParaRPr lang="es-CO" sz="1150" b="1" dirty="0">
                  <a:solidFill>
                    <a:srgbClr val="F8E3E2"/>
                  </a:solidFill>
                </a:endParaRPr>
              </a:p>
            </p:txBody>
          </p:sp>
          <p:sp>
            <p:nvSpPr>
              <p:cNvPr id="26" name="CuadroTexto 34">
                <a:extLst>
                  <a:ext uri="{FF2B5EF4-FFF2-40B4-BE49-F238E27FC236}">
                    <a16:creationId xmlns:a16="http://schemas.microsoft.com/office/drawing/2014/main" id="{855EFA32-BA6F-BAD4-6B2D-EFC7E65A9D5D}"/>
                  </a:ext>
                </a:extLst>
              </p:cNvPr>
              <p:cNvSpPr txBox="1"/>
              <p:nvPr/>
            </p:nvSpPr>
            <p:spPr>
              <a:xfrm rot="16860131">
                <a:off x="2682267" y="2238299"/>
                <a:ext cx="2531608" cy="1320215"/>
              </a:xfrm>
              <a:prstGeom prst="rect">
                <a:avLst/>
              </a:prstGeom>
              <a:noFill/>
            </p:spPr>
            <p:txBody>
              <a:bodyPr spcFirstLastPara="1" wrap="square" numCol="1" rtlCol="0">
                <a:prstTxWarp prst="textArchUp">
                  <a:avLst>
                    <a:gd name="adj" fmla="val 13241537"/>
                  </a:avLst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b="1" dirty="0" err="1">
                    <a:solidFill>
                      <a:srgbClr val="161D4B"/>
                    </a:solidFill>
                  </a:rPr>
                  <a:t>Transparency</a:t>
                </a:r>
                <a:r>
                  <a:rPr lang="es-MX" b="1" dirty="0">
                    <a:solidFill>
                      <a:srgbClr val="161D4B"/>
                    </a:solidFill>
                  </a:rPr>
                  <a:t> and </a:t>
                </a:r>
                <a:r>
                  <a:rPr lang="es-MX" b="1" dirty="0" err="1">
                    <a:solidFill>
                      <a:srgbClr val="161D4B"/>
                    </a:solidFill>
                  </a:rPr>
                  <a:t>Disclosure</a:t>
                </a:r>
                <a:endParaRPr lang="es-CO" sz="1200" b="1" dirty="0">
                  <a:solidFill>
                    <a:srgbClr val="161D4B"/>
                  </a:solidFill>
                </a:endParaRPr>
              </a:p>
            </p:txBody>
          </p:sp>
          <p:sp>
            <p:nvSpPr>
              <p:cNvPr id="27" name="CuadroTexto 43">
                <a:extLst>
                  <a:ext uri="{FF2B5EF4-FFF2-40B4-BE49-F238E27FC236}">
                    <a16:creationId xmlns:a16="http://schemas.microsoft.com/office/drawing/2014/main" id="{AA15793B-9AF1-E3C8-B05E-288F638BE05A}"/>
                  </a:ext>
                </a:extLst>
              </p:cNvPr>
              <p:cNvSpPr txBox="1"/>
              <p:nvPr/>
            </p:nvSpPr>
            <p:spPr>
              <a:xfrm rot="18599680">
                <a:off x="3206871" y="1756790"/>
                <a:ext cx="2463108" cy="631789"/>
              </a:xfrm>
              <a:prstGeom prst="rect">
                <a:avLst/>
              </a:prstGeom>
              <a:noFill/>
            </p:spPr>
            <p:txBody>
              <a:bodyPr spcFirstLastPara="1" wrap="square" numCol="1" rtlCol="0">
                <a:prstTxWarp prst="textArchUp">
                  <a:avLst>
                    <a:gd name="adj" fmla="val 6820532"/>
                  </a:avLst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200" b="1" dirty="0" err="1">
                    <a:solidFill>
                      <a:srgbClr val="F8E3E2"/>
                    </a:solidFill>
                  </a:rPr>
                  <a:t>Fair</a:t>
                </a:r>
                <a:r>
                  <a:rPr lang="es-MX" sz="1200" b="1" dirty="0">
                    <a:solidFill>
                      <a:srgbClr val="F8E3E2"/>
                    </a:solidFill>
                  </a:rPr>
                  <a:t> and </a:t>
                </a:r>
                <a:r>
                  <a:rPr lang="es-MX" sz="1200" b="1" dirty="0" err="1">
                    <a:solidFill>
                      <a:srgbClr val="F8E3E2"/>
                    </a:solidFill>
                  </a:rPr>
                  <a:t>equitable</a:t>
                </a:r>
                <a:endParaRPr lang="es-CO" sz="1200" b="1" dirty="0">
                  <a:solidFill>
                    <a:srgbClr val="F8E3E2"/>
                  </a:solidFill>
                </a:endParaRPr>
              </a:p>
            </p:txBody>
          </p:sp>
          <p:sp>
            <p:nvSpPr>
              <p:cNvPr id="28" name="CuadroTexto 39">
                <a:extLst>
                  <a:ext uri="{FF2B5EF4-FFF2-40B4-BE49-F238E27FC236}">
                    <a16:creationId xmlns:a16="http://schemas.microsoft.com/office/drawing/2014/main" id="{093FC9D6-3BA7-41C4-3442-A4845181531F}"/>
                  </a:ext>
                </a:extLst>
              </p:cNvPr>
              <p:cNvSpPr txBox="1"/>
              <p:nvPr/>
            </p:nvSpPr>
            <p:spPr>
              <a:xfrm rot="6283951">
                <a:off x="6900214" y="3300263"/>
                <a:ext cx="1331862" cy="869704"/>
              </a:xfrm>
              <a:prstGeom prst="rect">
                <a:avLst/>
              </a:prstGeom>
              <a:noFill/>
            </p:spPr>
            <p:txBody>
              <a:bodyPr spcFirstLastPara="1" wrap="square" numCol="1" rtlCol="0">
                <a:prstTxWarp prst="textArchUp">
                  <a:avLst>
                    <a:gd name="adj" fmla="val 9382940"/>
                  </a:avLst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200" b="1" dirty="0" err="1">
                    <a:solidFill>
                      <a:srgbClr val="F8E3E2"/>
                    </a:solidFill>
                  </a:rPr>
                  <a:t>Prosperous</a:t>
                </a:r>
                <a:endParaRPr lang="es-CO" sz="1200" b="1" dirty="0">
                  <a:solidFill>
                    <a:srgbClr val="F8E3E2"/>
                  </a:solidFill>
                </a:endParaRPr>
              </a:p>
            </p:txBody>
          </p:sp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23A1E0AC-0FEF-2449-DAF1-7A67A576A22B}"/>
                  </a:ext>
                </a:extLst>
              </p:cNvPr>
              <p:cNvSpPr txBox="1"/>
              <p:nvPr/>
            </p:nvSpPr>
            <p:spPr>
              <a:xfrm>
                <a:off x="5315170" y="6016187"/>
                <a:ext cx="1250601" cy="310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200" b="1" dirty="0" err="1">
                    <a:solidFill>
                      <a:schemeClr val="bg1"/>
                    </a:solidFill>
                  </a:rPr>
                  <a:t>Integrates</a:t>
                </a:r>
                <a:endParaRPr lang="es-CO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riángulo isósceles 9">
                <a:extLst>
                  <a:ext uri="{FF2B5EF4-FFF2-40B4-BE49-F238E27FC236}">
                    <a16:creationId xmlns:a16="http://schemas.microsoft.com/office/drawing/2014/main" id="{D658A9A9-521B-5B0A-2565-C029BC387400}"/>
                  </a:ext>
                </a:extLst>
              </p:cNvPr>
              <p:cNvSpPr/>
              <p:nvPr/>
            </p:nvSpPr>
            <p:spPr>
              <a:xfrm rot="10577438">
                <a:off x="8466219" y="3096278"/>
                <a:ext cx="684075" cy="429575"/>
              </a:xfrm>
              <a:prstGeom prst="triangle">
                <a:avLst/>
              </a:prstGeom>
              <a:solidFill>
                <a:srgbClr val="14123A"/>
              </a:solidFill>
              <a:ln>
                <a:solidFill>
                  <a:srgbClr val="161D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11E52C6-DBB0-0EEC-9DEC-CB1EABCC3605}"/>
                  </a:ext>
                </a:extLst>
              </p:cNvPr>
              <p:cNvCxnSpPr>
                <a:cxnSpLocks/>
                <a:stCxn id="22" idx="0"/>
              </p:cNvCxnSpPr>
              <p:nvPr/>
            </p:nvCxnSpPr>
            <p:spPr>
              <a:xfrm flipH="1">
                <a:off x="5845440" y="949226"/>
                <a:ext cx="2688" cy="142727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31">
                <a:extLst>
                  <a:ext uri="{FF2B5EF4-FFF2-40B4-BE49-F238E27FC236}">
                    <a16:creationId xmlns:a16="http://schemas.microsoft.com/office/drawing/2014/main" id="{3273EA5F-1786-94FE-1780-BDB26DE8DF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11494" y="4059729"/>
                <a:ext cx="732447" cy="161999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32">
                <a:extLst>
                  <a:ext uri="{FF2B5EF4-FFF2-40B4-BE49-F238E27FC236}">
                    <a16:creationId xmlns:a16="http://schemas.microsoft.com/office/drawing/2014/main" id="{913B05C3-0CAA-E362-46ED-6C44E9172E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11501" y="3438422"/>
                <a:ext cx="1566009" cy="36245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riángulo isósceles 9">
                <a:extLst>
                  <a:ext uri="{FF2B5EF4-FFF2-40B4-BE49-F238E27FC236}">
                    <a16:creationId xmlns:a16="http://schemas.microsoft.com/office/drawing/2014/main" id="{FB05D618-B8DE-F8BD-5407-83DBA91FDC41}"/>
                  </a:ext>
                </a:extLst>
              </p:cNvPr>
              <p:cNvSpPr/>
              <p:nvPr/>
            </p:nvSpPr>
            <p:spPr>
              <a:xfrm rot="19430368">
                <a:off x="3362119" y="5025703"/>
                <a:ext cx="684075" cy="429575"/>
              </a:xfrm>
              <a:prstGeom prst="triangle">
                <a:avLst/>
              </a:prstGeom>
              <a:solidFill>
                <a:srgbClr val="14123A"/>
              </a:solidFill>
              <a:ln>
                <a:solidFill>
                  <a:srgbClr val="161D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sp>
            <p:nvSpPr>
              <p:cNvPr id="35" name="Triángulo isósceles 9">
                <a:extLst>
                  <a:ext uri="{FF2B5EF4-FFF2-40B4-BE49-F238E27FC236}">
                    <a16:creationId xmlns:a16="http://schemas.microsoft.com/office/drawing/2014/main" id="{5CE5F98E-476B-D178-CAF0-DCEC36AEB93E}"/>
                  </a:ext>
                </a:extLst>
              </p:cNvPr>
              <p:cNvSpPr/>
              <p:nvPr/>
            </p:nvSpPr>
            <p:spPr>
              <a:xfrm rot="1541011">
                <a:off x="3147523" y="1366784"/>
                <a:ext cx="684075" cy="429575"/>
              </a:xfrm>
              <a:prstGeom prst="triangle">
                <a:avLst/>
              </a:prstGeom>
              <a:solidFill>
                <a:srgbClr val="14123A"/>
              </a:solidFill>
              <a:ln>
                <a:solidFill>
                  <a:srgbClr val="161D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sp>
            <p:nvSpPr>
              <p:cNvPr id="36" name="CuadroTexto 34">
                <a:extLst>
                  <a:ext uri="{FF2B5EF4-FFF2-40B4-BE49-F238E27FC236}">
                    <a16:creationId xmlns:a16="http://schemas.microsoft.com/office/drawing/2014/main" id="{9438C0CC-DDAA-88AF-2BB0-66B3A6317389}"/>
                  </a:ext>
                </a:extLst>
              </p:cNvPr>
              <p:cNvSpPr txBox="1"/>
              <p:nvPr/>
            </p:nvSpPr>
            <p:spPr>
              <a:xfrm rot="2844476">
                <a:off x="5919541" y="1367718"/>
                <a:ext cx="2657715" cy="1296931"/>
              </a:xfrm>
              <a:prstGeom prst="rect">
                <a:avLst/>
              </a:prstGeom>
              <a:noFill/>
            </p:spPr>
            <p:txBody>
              <a:bodyPr spcFirstLastPara="1" wrap="square" numCol="1" rtlCol="0">
                <a:prstTxWarp prst="textArchUp">
                  <a:avLst>
                    <a:gd name="adj" fmla="val 11875069"/>
                  </a:avLst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b="1" dirty="0" err="1">
                    <a:solidFill>
                      <a:srgbClr val="161D4B"/>
                    </a:solidFill>
                  </a:rPr>
                  <a:t>Ethics</a:t>
                </a:r>
                <a:r>
                  <a:rPr lang="es-MX" b="1" dirty="0">
                    <a:solidFill>
                      <a:srgbClr val="161D4B"/>
                    </a:solidFill>
                  </a:rPr>
                  <a:t>, </a:t>
                </a:r>
                <a:r>
                  <a:rPr lang="es-MX" b="1" dirty="0" err="1">
                    <a:solidFill>
                      <a:srgbClr val="161D4B"/>
                    </a:solidFill>
                  </a:rPr>
                  <a:t>Integrity</a:t>
                </a:r>
                <a:r>
                  <a:rPr lang="es-MX" b="1" dirty="0">
                    <a:solidFill>
                      <a:srgbClr val="161D4B"/>
                    </a:solidFill>
                  </a:rPr>
                  <a:t>, and Anti-</a:t>
                </a:r>
                <a:r>
                  <a:rPr lang="es-MX" b="1" dirty="0" err="1">
                    <a:solidFill>
                      <a:srgbClr val="161D4B"/>
                    </a:solidFill>
                  </a:rPr>
                  <a:t>Corruption</a:t>
                </a:r>
                <a:endParaRPr lang="es-CO" sz="1200" b="1" dirty="0">
                  <a:solidFill>
                    <a:srgbClr val="161D4B"/>
                  </a:solidFill>
                </a:endParaRPr>
              </a:p>
            </p:txBody>
          </p:sp>
        </p:grpSp>
        <p:pic>
          <p:nvPicPr>
            <p:cNvPr id="19" name="Gráfico 18" descr="Weights Uneven contorno">
              <a:extLst>
                <a:ext uri="{FF2B5EF4-FFF2-40B4-BE49-F238E27FC236}">
                  <a16:creationId xmlns:a16="http://schemas.microsoft.com/office/drawing/2014/main" id="{416042BB-5935-DF3D-B7A7-757518126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965751" y="1630005"/>
              <a:ext cx="486343" cy="486343"/>
            </a:xfrm>
            <a:prstGeom prst="rect">
              <a:avLst/>
            </a:prstGeom>
          </p:spPr>
        </p:pic>
      </p:grpSp>
      <p:sp>
        <p:nvSpPr>
          <p:cNvPr id="60" name="Google Shape;153;p9">
            <a:extLst>
              <a:ext uri="{FF2B5EF4-FFF2-40B4-BE49-F238E27FC236}">
                <a16:creationId xmlns:a16="http://schemas.microsoft.com/office/drawing/2014/main" id="{C1939D52-6AA9-8D57-A331-1521C43B6447}"/>
              </a:ext>
            </a:extLst>
          </p:cNvPr>
          <p:cNvSpPr txBox="1"/>
          <p:nvPr/>
        </p:nvSpPr>
        <p:spPr>
          <a:xfrm>
            <a:off x="302115" y="3139593"/>
            <a:ext cx="2715371" cy="1120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entury Gothic"/>
              <a:buNone/>
            </a:pPr>
            <a:r>
              <a:rPr lang="es-MX" sz="2400" b="1" i="0" u="none" strike="noStrike" cap="none" dirty="0" err="1">
                <a:solidFill>
                  <a:srgbClr val="0007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Transforming</a:t>
            </a:r>
            <a:r>
              <a:rPr lang="es-MX" sz="2400" b="1" i="0" u="none" strike="noStrike" cap="none" dirty="0">
                <a:solidFill>
                  <a:srgbClr val="0007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MX" sz="2400" b="1" i="0" u="none" strike="noStrike" cap="none" dirty="0" err="1">
                <a:solidFill>
                  <a:srgbClr val="0007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assets</a:t>
            </a:r>
            <a:r>
              <a:rPr lang="es-MX" sz="2400" b="1" i="0" u="none" strike="noStrike" cap="none" dirty="0">
                <a:solidFill>
                  <a:srgbClr val="0007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MX" sz="2400" b="1" i="0" u="none" strike="noStrike" cap="none" dirty="0" err="1">
                <a:solidFill>
                  <a:srgbClr val="0007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</a:t>
            </a:r>
            <a:r>
              <a:rPr lang="es-MX" sz="2400" b="1" i="0" u="none" strike="noStrike" cap="none" dirty="0">
                <a:solidFill>
                  <a:srgbClr val="0007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s-MX" sz="2400" b="1" i="0" u="none" strike="noStrike" cap="none" dirty="0" err="1">
                <a:solidFill>
                  <a:srgbClr val="0007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sustainable</a:t>
            </a:r>
            <a:r>
              <a:rPr lang="es-MX" sz="2400" b="1" i="0" u="none" strike="noStrike" cap="none" dirty="0">
                <a:solidFill>
                  <a:srgbClr val="0007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future.</a:t>
            </a:r>
            <a:endParaRPr sz="1400" b="0" i="0" u="none" strike="noStrike" cap="none" dirty="0">
              <a:solidFill>
                <a:srgbClr val="0007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72D0DE32-926F-A35A-5851-807C1C859F5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2828" y="1736768"/>
            <a:ext cx="2269806" cy="1156156"/>
          </a:xfrm>
          <a:prstGeom prst="rect">
            <a:avLst/>
          </a:prstGeom>
        </p:spPr>
      </p:pic>
      <p:sp>
        <p:nvSpPr>
          <p:cNvPr id="71" name="Google Shape;153;p9">
            <a:extLst>
              <a:ext uri="{FF2B5EF4-FFF2-40B4-BE49-F238E27FC236}">
                <a16:creationId xmlns:a16="http://schemas.microsoft.com/office/drawing/2014/main" id="{D90F0797-C221-8E03-73D2-210D430DECFA}"/>
              </a:ext>
            </a:extLst>
          </p:cNvPr>
          <p:cNvSpPr txBox="1"/>
          <p:nvPr/>
        </p:nvSpPr>
        <p:spPr>
          <a:xfrm>
            <a:off x="9307880" y="1860430"/>
            <a:ext cx="2710854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entury Gothic"/>
              <a:buNone/>
            </a:pPr>
            <a:r>
              <a:rPr lang="es-MX" sz="1600" b="1" dirty="0" err="1">
                <a:solidFill>
                  <a:srgbClr val="00073E"/>
                </a:solidFill>
                <a:latin typeface="Century Gothic"/>
                <a:ea typeface="Arial"/>
                <a:cs typeface="Arial"/>
                <a:sym typeface="Century Gothic"/>
              </a:rPr>
              <a:t>Stakeholders</a:t>
            </a:r>
            <a:endParaRPr sz="1050" b="0" i="0" u="none" strike="noStrike" cap="none" dirty="0">
              <a:solidFill>
                <a:srgbClr val="0007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Imagen 73">
            <a:extLst>
              <a:ext uri="{FF2B5EF4-FFF2-40B4-BE49-F238E27FC236}">
                <a16:creationId xmlns:a16="http://schemas.microsoft.com/office/drawing/2014/main" id="{2E7D45EF-29F7-C28D-C860-FA01BD5528F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0026" y="5190835"/>
            <a:ext cx="3054085" cy="1242135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502371BA-E8CC-4620-3DE9-35AA7E509030}"/>
              </a:ext>
            </a:extLst>
          </p:cNvPr>
          <p:cNvSpPr txBox="1"/>
          <p:nvPr/>
        </p:nvSpPr>
        <p:spPr>
          <a:xfrm>
            <a:off x="9982389" y="2519085"/>
            <a:ext cx="1393730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>
                <a:solidFill>
                  <a:schemeClr val="bg1"/>
                </a:solidFill>
              </a:rPr>
              <a:t>Staff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 err="1">
                <a:solidFill>
                  <a:schemeClr val="bg1"/>
                </a:solidFill>
              </a:rPr>
              <a:t>Shareholders</a:t>
            </a:r>
            <a:endParaRPr lang="es-ES" sz="1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 err="1">
                <a:solidFill>
                  <a:schemeClr val="bg1"/>
                </a:solidFill>
              </a:rPr>
              <a:t>Board</a:t>
            </a:r>
            <a:r>
              <a:rPr lang="es-ES" sz="1000" dirty="0">
                <a:solidFill>
                  <a:schemeClr val="bg1"/>
                </a:solidFill>
              </a:rPr>
              <a:t> </a:t>
            </a:r>
            <a:r>
              <a:rPr lang="es-ES" sz="1000" dirty="0" err="1">
                <a:solidFill>
                  <a:schemeClr val="bg1"/>
                </a:solidFill>
              </a:rPr>
              <a:t>of</a:t>
            </a:r>
            <a:r>
              <a:rPr lang="es-ES" sz="1000" dirty="0">
                <a:solidFill>
                  <a:schemeClr val="bg1"/>
                </a:solidFill>
              </a:rPr>
              <a:t> </a:t>
            </a:r>
            <a:r>
              <a:rPr lang="es-ES" sz="1000" dirty="0" err="1">
                <a:solidFill>
                  <a:schemeClr val="bg1"/>
                </a:solidFill>
              </a:rPr>
              <a:t>Directors</a:t>
            </a:r>
            <a:endParaRPr lang="es-ES" sz="1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 err="1">
                <a:solidFill>
                  <a:schemeClr val="bg1"/>
                </a:solidFill>
              </a:rPr>
              <a:t>Investors</a:t>
            </a:r>
            <a:endParaRPr lang="es-ES" sz="1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 err="1">
                <a:solidFill>
                  <a:schemeClr val="bg1"/>
                </a:solidFill>
              </a:rPr>
              <a:t>Originators</a:t>
            </a:r>
            <a:r>
              <a:rPr lang="es-ES" sz="10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 err="1">
                <a:solidFill>
                  <a:schemeClr val="bg1"/>
                </a:solidFill>
              </a:rPr>
              <a:t>Authorities</a:t>
            </a:r>
            <a:endParaRPr lang="es-ES" sz="1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 err="1">
                <a:solidFill>
                  <a:schemeClr val="bg1"/>
                </a:solidFill>
              </a:rPr>
              <a:t>Placement</a:t>
            </a:r>
            <a:r>
              <a:rPr lang="es-ES" sz="1000" dirty="0">
                <a:solidFill>
                  <a:schemeClr val="bg1"/>
                </a:solidFill>
              </a:rPr>
              <a:t> </a:t>
            </a:r>
            <a:r>
              <a:rPr lang="es-ES" sz="1000" dirty="0" err="1">
                <a:solidFill>
                  <a:schemeClr val="bg1"/>
                </a:solidFill>
              </a:rPr>
              <a:t>agents</a:t>
            </a:r>
            <a:endParaRPr lang="es-ES" sz="1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 err="1">
                <a:solidFill>
                  <a:schemeClr val="bg1"/>
                </a:solidFill>
              </a:rPr>
              <a:t>Supliers</a:t>
            </a:r>
            <a:endParaRPr lang="es-ES" sz="1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 err="1">
                <a:solidFill>
                  <a:schemeClr val="bg1"/>
                </a:solidFill>
              </a:rPr>
              <a:t>Credit</a:t>
            </a:r>
            <a:r>
              <a:rPr lang="es-ES" sz="1000" dirty="0">
                <a:solidFill>
                  <a:schemeClr val="bg1"/>
                </a:solidFill>
              </a:rPr>
              <a:t> rating agencies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 err="1">
                <a:solidFill>
                  <a:schemeClr val="bg1"/>
                </a:solidFill>
              </a:rPr>
              <a:t>Tenants</a:t>
            </a:r>
            <a:endParaRPr lang="es-E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18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7465061" y="389698"/>
            <a:ext cx="3622039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Contact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Information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F42130E5-EE50-9BFA-6A6E-31A5A2CADC9B}"/>
              </a:ext>
            </a:extLst>
          </p:cNvPr>
          <p:cNvSpPr txBox="1"/>
          <p:nvPr/>
        </p:nvSpPr>
        <p:spPr>
          <a:xfrm>
            <a:off x="2614060" y="2351784"/>
            <a:ext cx="6506678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Investment and 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Market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Development Director</a:t>
            </a:r>
          </a:p>
          <a:p>
            <a:pPr algn="ctr"/>
            <a:r>
              <a:rPr lang="x-none" sz="2000" dirty="0">
                <a:solidFill>
                  <a:srgbClr val="6F2C3F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  <a:hlinkClick r:id="rId4"/>
              </a:rPr>
              <a:t>asalcedo@titularizadora.com</a:t>
            </a:r>
            <a:endParaRPr lang="x-none" sz="2000" dirty="0">
              <a:solidFill>
                <a:srgbClr val="6F2C3F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algn="ctr" hangingPunct="0"/>
            <a:r>
              <a:rPr lang="x-none" sz="2000" dirty="0">
                <a:latin typeface="Segoe UI" panose="020B0502040204020203" pitchFamily="34" charset="0"/>
                <a:cs typeface="Segoe UI" panose="020B0502040204020203" pitchFamily="34" charset="0"/>
              </a:rPr>
              <a:t>Phone: 6183030 Ext. 257</a:t>
            </a:r>
            <a:endParaRPr lang="es-CO" sz="2000" dirty="0">
              <a:solidFill>
                <a:srgbClr val="00123F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" name="7 CuadroTexto">
            <a:extLst>
              <a:ext uri="{FF2B5EF4-FFF2-40B4-BE49-F238E27FC236}">
                <a16:creationId xmlns:a16="http://schemas.microsoft.com/office/drawing/2014/main" id="{603DD126-AA0B-86C7-5F48-742EBAB8C505}"/>
              </a:ext>
            </a:extLst>
          </p:cNvPr>
          <p:cNvSpPr txBox="1"/>
          <p:nvPr/>
        </p:nvSpPr>
        <p:spPr>
          <a:xfrm>
            <a:off x="2273300" y="4245343"/>
            <a:ext cx="3594099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Investment 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Coordinator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x-none" sz="2000" dirty="0">
                <a:solidFill>
                  <a:srgbClr val="6F2C3F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  <a:hlinkClick r:id="rId5"/>
              </a:rPr>
              <a:t>smoreno@titularizadora.com</a:t>
            </a:r>
            <a:endParaRPr lang="x-none" sz="2000" dirty="0">
              <a:solidFill>
                <a:srgbClr val="6F2C3F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hangingPunct="0"/>
            <a:r>
              <a:rPr lang="x-none" sz="2000" dirty="0">
                <a:latin typeface="Segoe UI" panose="020B0502040204020203" pitchFamily="34" charset="0"/>
                <a:cs typeface="Segoe UI" panose="020B0502040204020203" pitchFamily="34" charset="0"/>
              </a:rPr>
              <a:t>Phone. 6183030 Ext. 258</a:t>
            </a:r>
            <a:endParaRPr lang="es-CO" sz="2000" dirty="0">
              <a:solidFill>
                <a:srgbClr val="00123F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0D919F-52BD-56A3-8813-4808106840B0}"/>
              </a:ext>
            </a:extLst>
          </p:cNvPr>
          <p:cNvSpPr txBox="1"/>
          <p:nvPr/>
        </p:nvSpPr>
        <p:spPr>
          <a:xfrm>
            <a:off x="6755306" y="4214564"/>
            <a:ext cx="4331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Investment Coordinator</a:t>
            </a:r>
          </a:p>
          <a:p>
            <a:r>
              <a:rPr lang="es-ES" sz="2400" dirty="0" err="1">
                <a:solidFill>
                  <a:srgbClr val="6F2C3F"/>
                </a:solidFill>
                <a:hlinkClick r:id="rId6"/>
              </a:rPr>
              <a:t>josorio</a:t>
            </a:r>
            <a:r>
              <a:rPr lang="x-none" sz="2400" dirty="0">
                <a:solidFill>
                  <a:srgbClr val="6F2C3F"/>
                </a:solidFill>
                <a:hlinkClick r:id="rId6"/>
              </a:rPr>
              <a:t>@titularizadora.com</a:t>
            </a:r>
            <a:endParaRPr lang="x-none" sz="2400" dirty="0">
              <a:solidFill>
                <a:srgbClr val="6F2C3F"/>
              </a:solidFill>
            </a:endParaRPr>
          </a:p>
          <a:p>
            <a:r>
              <a:rPr lang="x-none" sz="2400" dirty="0"/>
              <a:t>Tel. 6183030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60767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6766560" y="334136"/>
            <a:ext cx="4935913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Titularizadora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Colombiana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5262FF3-948B-CF03-A575-1D7CA11EC0D5}"/>
              </a:ext>
            </a:extLst>
          </p:cNvPr>
          <p:cNvSpPr txBox="1"/>
          <p:nvPr/>
        </p:nvSpPr>
        <p:spPr>
          <a:xfrm>
            <a:off x="5782114" y="2680439"/>
            <a:ext cx="5914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b="0" i="0" dirty="0">
                <a:solidFill>
                  <a:srgbClr val="252525"/>
                </a:solidFill>
                <a:effectLst/>
                <a:latin typeface="Inter"/>
              </a:rPr>
              <a:t>Connecting the financing needs of different economic activities with the capital market, with transparency, efficiency and under the principles of sustainability, through the securitization of assets.</a:t>
            </a:r>
            <a:endParaRPr lang="en-US" sz="1400" dirty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3" name="Picture 3" descr="C:\Users\mpadilla\Pictures\logosintegrados14-03-2012.png">
            <a:extLst>
              <a:ext uri="{FF2B5EF4-FFF2-40B4-BE49-F238E27FC236}">
                <a16:creationId xmlns:a16="http://schemas.microsoft.com/office/drawing/2014/main" id="{78D0474A-4F3D-C5AE-2DB8-15C4E1145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70" y="5286908"/>
            <a:ext cx="630850" cy="6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3">
            <a:extLst>
              <a:ext uri="{FF2B5EF4-FFF2-40B4-BE49-F238E27FC236}">
                <a16:creationId xmlns:a16="http://schemas.microsoft.com/office/drawing/2014/main" id="{B577E617-AB89-A3C4-825E-EF383FF57E3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4658" y="4168116"/>
            <a:ext cx="1180334" cy="513189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0227F965-2172-8FAE-817C-E473A824F743}"/>
              </a:ext>
            </a:extLst>
          </p:cNvPr>
          <p:cNvSpPr txBox="1"/>
          <p:nvPr/>
        </p:nvSpPr>
        <p:spPr>
          <a:xfrm>
            <a:off x="6052102" y="5311990"/>
            <a:ext cx="579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ISO 9001:2008 </a:t>
            </a:r>
            <a:r>
              <a:rPr lang="en-US" sz="12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IR Issuer Distinction</a:t>
            </a:r>
          </a:p>
          <a:p>
            <a:r>
              <a:rPr lang="en-US" sz="12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Management System quality certification as Master Servicing which involves the oversight of portfolio and information disclosure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458B525-6101-4527-723F-40A1E085060D}"/>
              </a:ext>
            </a:extLst>
          </p:cNvPr>
          <p:cNvSpPr txBox="1"/>
          <p:nvPr/>
        </p:nvSpPr>
        <p:spPr>
          <a:xfrm>
            <a:off x="6007365" y="4162885"/>
            <a:ext cx="565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2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Counterparty risk: AAA rating. This confirms our position as a market leader in mortgage securitization and administration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8FE39D2-F80E-2810-2EC4-2B2364405B58}"/>
              </a:ext>
            </a:extLst>
          </p:cNvPr>
          <p:cNvSpPr txBox="1"/>
          <p:nvPr/>
        </p:nvSpPr>
        <p:spPr>
          <a:xfrm>
            <a:off x="6007096" y="4700982"/>
            <a:ext cx="572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2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Best practices on information disclosure and investor relations Certification by the Colombian Stock Exchange Market– BVC since 2013.</a:t>
            </a:r>
          </a:p>
          <a:p>
            <a:endParaRPr lang="es-CO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A87E2209-B2C6-C6D4-C158-8954338DA732}"/>
              </a:ext>
            </a:extLst>
          </p:cNvPr>
          <p:cNvSpPr/>
          <p:nvPr/>
        </p:nvSpPr>
        <p:spPr>
          <a:xfrm>
            <a:off x="4765330" y="3749838"/>
            <a:ext cx="7032896" cy="34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err="1">
                <a:latin typeface="Segoe UI" panose="020B0502040204020203" pitchFamily="34" charset="0"/>
                <a:cs typeface="Segoe UI" panose="020B0502040204020203" pitchFamily="34" charset="0"/>
              </a:rPr>
              <a:t>Acknowledgments</a:t>
            </a:r>
            <a:endParaRPr lang="es-CO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57658751-486F-9E06-50A3-AD78021CF0D4}"/>
              </a:ext>
            </a:extLst>
          </p:cNvPr>
          <p:cNvSpPr/>
          <p:nvPr/>
        </p:nvSpPr>
        <p:spPr>
          <a:xfrm>
            <a:off x="4765330" y="4166295"/>
            <a:ext cx="6988362" cy="24860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06D4E9B-5362-2295-B9A4-4ABA82FCFAF7}"/>
              </a:ext>
            </a:extLst>
          </p:cNvPr>
          <p:cNvSpPr txBox="1"/>
          <p:nvPr/>
        </p:nvSpPr>
        <p:spPr>
          <a:xfrm>
            <a:off x="5782114" y="1206823"/>
            <a:ext cx="6189406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Created in 2001, after the Colombian 1990’s mortgage crisis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First asset securitization company in Colombia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 sz="14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Equity: USD $</a:t>
            </a:r>
            <a:r>
              <a:rPr lang="es-CO" sz="14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36</a:t>
            </a:r>
            <a:r>
              <a:rPr lang="x-none" sz="14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millions</a:t>
            </a:r>
            <a:endParaRPr lang="es-CO" sz="1400" dirty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Supervised by the Financial Superintendence of Colombia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More than USD </a:t>
            </a:r>
            <a:r>
              <a:rPr lang="es-E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</a:t>
            </a:r>
            <a:r>
              <a:rPr lang="es-E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6,70</a:t>
            </a:r>
            <a:r>
              <a:rPr lang="es-E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bn</a:t>
            </a:r>
            <a:r>
              <a:rPr lang="es-E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es-E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74</a:t>
            </a:r>
            <a:r>
              <a:rPr lang="es-E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issuances</a:t>
            </a:r>
            <a:endParaRPr lang="es-ES" sz="14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Diagrama de flujo: proceso alternativo 40">
            <a:extLst>
              <a:ext uri="{FF2B5EF4-FFF2-40B4-BE49-F238E27FC236}">
                <a16:creationId xmlns:a16="http://schemas.microsoft.com/office/drawing/2014/main" id="{97089B2F-0CCA-5A9C-093C-9AF672CB8DDF}"/>
              </a:ext>
            </a:extLst>
          </p:cNvPr>
          <p:cNvSpPr/>
          <p:nvPr/>
        </p:nvSpPr>
        <p:spPr>
          <a:xfrm>
            <a:off x="4344992" y="1281942"/>
            <a:ext cx="1249164" cy="744099"/>
          </a:xfrm>
          <a:prstGeom prst="flowChartAlternateProcess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0019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</a:t>
            </a:r>
            <a:r>
              <a:rPr lang="es-CO" sz="1600" b="1" dirty="0">
                <a:solidFill>
                  <a:srgbClr val="0019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Company</a:t>
            </a:r>
          </a:p>
        </p:txBody>
      </p:sp>
      <p:sp>
        <p:nvSpPr>
          <p:cNvPr id="42" name="Diagrama de flujo: proceso alternativo 41">
            <a:extLst>
              <a:ext uri="{FF2B5EF4-FFF2-40B4-BE49-F238E27FC236}">
                <a16:creationId xmlns:a16="http://schemas.microsoft.com/office/drawing/2014/main" id="{9CE87A39-600E-CB84-091F-A9E79D11D062}"/>
              </a:ext>
            </a:extLst>
          </p:cNvPr>
          <p:cNvSpPr/>
          <p:nvPr/>
        </p:nvSpPr>
        <p:spPr>
          <a:xfrm>
            <a:off x="4355491" y="2630431"/>
            <a:ext cx="1249164" cy="744099"/>
          </a:xfrm>
          <a:prstGeom prst="flowChartAlternateProcess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0019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</a:t>
            </a:r>
            <a:r>
              <a:rPr lang="es-CO" sz="1600" b="1" dirty="0">
                <a:solidFill>
                  <a:srgbClr val="0019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600" b="1" dirty="0" err="1">
                <a:solidFill>
                  <a:srgbClr val="0019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Purpose</a:t>
            </a:r>
            <a:endParaRPr lang="es-CO" sz="1600" b="1" dirty="0">
              <a:solidFill>
                <a:srgbClr val="00194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80E46817-DE02-8E42-ED32-C7CD3206A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4971" y="4761049"/>
            <a:ext cx="1037952" cy="471518"/>
          </a:xfrm>
          <a:prstGeom prst="rect">
            <a:avLst/>
          </a:prstGeom>
        </p:spPr>
      </p:pic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51CA4775-ABB6-0B81-2AF7-469509E4B8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993228"/>
              </p:ext>
            </p:extLst>
          </p:nvPr>
        </p:nvGraphicFramePr>
        <p:xfrm>
          <a:off x="373166" y="3714375"/>
          <a:ext cx="4693925" cy="275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5" name="Grupo 44">
            <a:extLst>
              <a:ext uri="{FF2B5EF4-FFF2-40B4-BE49-F238E27FC236}">
                <a16:creationId xmlns:a16="http://schemas.microsoft.com/office/drawing/2014/main" id="{D4B81052-F2A9-22FA-C30A-0A4559EFE117}"/>
              </a:ext>
            </a:extLst>
          </p:cNvPr>
          <p:cNvGrpSpPr/>
          <p:nvPr/>
        </p:nvGrpSpPr>
        <p:grpSpPr>
          <a:xfrm>
            <a:off x="243987" y="3327870"/>
            <a:ext cx="4354429" cy="3212438"/>
            <a:chOff x="103884" y="3584993"/>
            <a:chExt cx="4354429" cy="3212438"/>
          </a:xfrm>
        </p:grpSpPr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3EE0592A-C975-FCBB-1CA6-3CC379EDD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30455" y="3584993"/>
              <a:ext cx="1209384" cy="622704"/>
            </a:xfrm>
            <a:prstGeom prst="rect">
              <a:avLst/>
            </a:prstGeom>
          </p:spPr>
        </p:pic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C01A12C2-4C9E-474A-C008-AFF42F2139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6214" t="21158" r="18274" b="25048"/>
            <a:stretch/>
          </p:blipFill>
          <p:spPr>
            <a:xfrm>
              <a:off x="3282656" y="4202962"/>
              <a:ext cx="1175657" cy="484208"/>
            </a:xfrm>
            <a:prstGeom prst="rect">
              <a:avLst/>
            </a:prstGeom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FFAA1B27-FE41-9A5C-77A8-FFDECE474F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3833" t="24235" r="14739" b="20470"/>
            <a:stretch/>
          </p:blipFill>
          <p:spPr>
            <a:xfrm>
              <a:off x="3121878" y="6244411"/>
              <a:ext cx="1175657" cy="553020"/>
            </a:xfrm>
            <a:prstGeom prst="rect">
              <a:avLst/>
            </a:prstGeom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E15063D9-B424-DD25-4AF4-29CD33202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1065" b="32579"/>
            <a:stretch/>
          </p:blipFill>
          <p:spPr>
            <a:xfrm>
              <a:off x="252081" y="6327289"/>
              <a:ext cx="1427585" cy="387264"/>
            </a:xfrm>
            <a:prstGeom prst="rect">
              <a:avLst/>
            </a:prstGeom>
          </p:spPr>
        </p:pic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D2544DA9-95BE-9F19-00F9-B0C6F81765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9973" t="10641" r="28884" b="10059"/>
            <a:stretch/>
          </p:blipFill>
          <p:spPr>
            <a:xfrm>
              <a:off x="103884" y="4385555"/>
              <a:ext cx="547012" cy="590426"/>
            </a:xfrm>
            <a:prstGeom prst="rect">
              <a:avLst/>
            </a:prstGeom>
          </p:spPr>
        </p:pic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EBBCD823-899E-1F45-7986-2421535D3B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1105" y="4613072"/>
              <a:ext cx="256471" cy="14099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B23BE6E2-6D4E-75D4-301C-33B9D0793D5D}"/>
                </a:ext>
              </a:extLst>
            </p:cNvPr>
            <p:cNvCxnSpPr>
              <a:cxnSpLocks/>
            </p:cNvCxnSpPr>
            <p:nvPr/>
          </p:nvCxnSpPr>
          <p:spPr>
            <a:xfrm>
              <a:off x="3044886" y="6014095"/>
              <a:ext cx="221002" cy="20348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9268D6F1-6DE7-1EA4-2B0B-766EAE14CA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5801" y="6030627"/>
              <a:ext cx="386367" cy="31219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6C6F5D0D-063A-EBB4-CD26-59FA1D7281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9518" y="4762313"/>
              <a:ext cx="446115" cy="17479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6D9BB40C-D78B-B878-86D9-AFF2B695E8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529" y="4937108"/>
              <a:ext cx="995989" cy="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51F2E57E-26DF-4399-81E8-70406D44C8A8}"/>
                </a:ext>
              </a:extLst>
            </p:cNvPr>
            <p:cNvCxnSpPr>
              <a:cxnSpLocks/>
            </p:cNvCxnSpPr>
            <p:nvPr/>
          </p:nvCxnSpPr>
          <p:spPr>
            <a:xfrm>
              <a:off x="252081" y="6327289"/>
              <a:ext cx="132355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9FA390A6-8494-436E-630A-5012ADA151DC}"/>
                </a:ext>
              </a:extLst>
            </p:cNvPr>
            <p:cNvCxnSpPr>
              <a:cxnSpLocks/>
            </p:cNvCxnSpPr>
            <p:nvPr/>
          </p:nvCxnSpPr>
          <p:spPr>
            <a:xfrm>
              <a:off x="3265888" y="6217579"/>
              <a:ext cx="92173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8AA4C477-6B49-767B-60D1-13186401E6A1}"/>
                </a:ext>
              </a:extLst>
            </p:cNvPr>
            <p:cNvCxnSpPr>
              <a:cxnSpLocks/>
            </p:cNvCxnSpPr>
            <p:nvPr/>
          </p:nvCxnSpPr>
          <p:spPr>
            <a:xfrm>
              <a:off x="3337576" y="4613072"/>
              <a:ext cx="959959" cy="736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4" descr="Titularizadora Colombiana culminó emisión de títulos no hipotecarios">
            <a:extLst>
              <a:ext uri="{FF2B5EF4-FFF2-40B4-BE49-F238E27FC236}">
                <a16:creationId xmlns:a16="http://schemas.microsoft.com/office/drawing/2014/main" id="{3026FC97-1B4D-AB81-1EE4-0AC83EB19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76" y="1432345"/>
            <a:ext cx="2962597" cy="134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inciples for Responsible Investment (PRI) | World Benchmarking Alliance">
            <a:extLst>
              <a:ext uri="{FF2B5EF4-FFF2-40B4-BE49-F238E27FC236}">
                <a16:creationId xmlns:a16="http://schemas.microsoft.com/office/drawing/2014/main" id="{9CD495C4-A807-36C6-B9D4-2D7D6802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56" y="6151466"/>
            <a:ext cx="1157496" cy="2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B6382B-FAFB-7522-7B98-1C7A548E725A}"/>
              </a:ext>
            </a:extLst>
          </p:cNvPr>
          <p:cNvSpPr txBox="1"/>
          <p:nvPr/>
        </p:nvSpPr>
        <p:spPr>
          <a:xfrm>
            <a:off x="6055072" y="6030235"/>
            <a:ext cx="579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itchFamily="34" charset="0"/>
                <a:cs typeface="Segoe UI" panose="020B0502040204020203" pitchFamily="34" charset="0"/>
              </a:rPr>
              <a:t>Principles of Responsible Investment (PRI):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itchFamily="34" charset="0"/>
                <a:cs typeface="Segoe UI" panose="020B0502040204020203" pitchFamily="34" charset="0"/>
              </a:rPr>
              <a:t>Titularizadora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itchFamily="34" charset="0"/>
                <a:cs typeface="Segoe UI" panose="020B0502040204020203" pitchFamily="34" charset="0"/>
              </a:rPr>
              <a:t>Colombiana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itchFamily="34" charset="0"/>
                <a:cs typeface="Segoe UI" panose="020B0502040204020203" pitchFamily="34" charset="0"/>
              </a:rPr>
              <a:t> has been a signatory to PRI since December 2023. </a:t>
            </a:r>
          </a:p>
        </p:txBody>
      </p:sp>
    </p:spTree>
    <p:extLst>
      <p:ext uri="{BB962C8B-B14F-4D97-AF65-F5344CB8AC3E}">
        <p14:creationId xmlns:p14="http://schemas.microsoft.com/office/powerpoint/2010/main" val="2565224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6766560" y="334136"/>
            <a:ext cx="4935913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Titularizadora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Colombiana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5 CuadroTexto">
            <a:extLst>
              <a:ext uri="{FF2B5EF4-FFF2-40B4-BE49-F238E27FC236}">
                <a16:creationId xmlns:a16="http://schemas.microsoft.com/office/drawing/2014/main" id="{50CB7794-3962-7F5B-9504-0C3724573B52}"/>
              </a:ext>
            </a:extLst>
          </p:cNvPr>
          <p:cNvSpPr txBox="1"/>
          <p:nvPr/>
        </p:nvSpPr>
        <p:spPr>
          <a:xfrm>
            <a:off x="2987885" y="2303764"/>
            <a:ext cx="68526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“</a:t>
            </a:r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Titularizadora Colombiana S.A. releases this document strictly for the investors'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information purposes. Although the data included here comes from sources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deemed as trustable by the company, Titularizadora Colombiana S.A. does not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guarantee their accuracy. In no case its content may be considered as a financial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or legal opinion nor as a business or investment recommendation by the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company. Neither may it be considered as an invitation to do business or as an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offer to buy or sell any kind of security. In any case, Titularizadora Colombiana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S.A. is not responsible for the investment decisions made, or the result of any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operation carried out by the addresses, or any third parties based on the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information contained in this document. Such responsibility falls exclusively on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the investors that use such information. Variations may happen after the release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of such information, therefore Titularizadora Colombiana S.A. reserves the right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to change or update them at any time and without notice.”</a:t>
            </a:r>
            <a:endParaRPr lang="es-CO" sz="1600" dirty="0">
              <a:solidFill>
                <a:srgbClr val="00123F"/>
              </a:solidFill>
              <a:latin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07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044316" y="334136"/>
            <a:ext cx="2218128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History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D01F200C-9A05-A26F-2EBA-7E2B4F265224}"/>
              </a:ext>
            </a:extLst>
          </p:cNvPr>
          <p:cNvGrpSpPr/>
          <p:nvPr/>
        </p:nvGrpSpPr>
        <p:grpSpPr>
          <a:xfrm>
            <a:off x="362063" y="2657002"/>
            <a:ext cx="11467874" cy="3130572"/>
            <a:chOff x="628167" y="2148095"/>
            <a:chExt cx="11467874" cy="3130572"/>
          </a:xfrm>
        </p:grpSpPr>
        <p:pic>
          <p:nvPicPr>
            <p:cNvPr id="103" name="Imagen 102" descr="Logotipo&#10;&#10;Descripción generada automáticamente">
              <a:extLst>
                <a:ext uri="{FF2B5EF4-FFF2-40B4-BE49-F238E27FC236}">
                  <a16:creationId xmlns:a16="http://schemas.microsoft.com/office/drawing/2014/main" id="{C3420ADC-778D-E389-6B5D-E51D9AC30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172" y="2148095"/>
              <a:ext cx="1056172" cy="383472"/>
            </a:xfrm>
            <a:prstGeom prst="rect">
              <a:avLst/>
            </a:prstGeom>
          </p:spPr>
        </p:pic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798BF64E-011A-AE6B-0D4C-EA78C993C264}"/>
                </a:ext>
              </a:extLst>
            </p:cNvPr>
            <p:cNvGrpSpPr/>
            <p:nvPr/>
          </p:nvGrpSpPr>
          <p:grpSpPr>
            <a:xfrm>
              <a:off x="628167" y="2502114"/>
              <a:ext cx="11305365" cy="2776553"/>
              <a:chOff x="628167" y="2544977"/>
              <a:chExt cx="11305365" cy="2776553"/>
            </a:xfrm>
          </p:grpSpPr>
          <p:pic>
            <p:nvPicPr>
              <p:cNvPr id="133" name="Picture 4" descr="Colsubsidio logo vector in (.EPS, .AI, .CDR) free download">
                <a:extLst>
                  <a:ext uri="{FF2B5EF4-FFF2-40B4-BE49-F238E27FC236}">
                    <a16:creationId xmlns:a16="http://schemas.microsoft.com/office/drawing/2014/main" id="{3E1E89FD-0491-9949-4230-FAEA52D107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1" t="37204" r="9113" b="36034"/>
              <a:stretch/>
            </p:blipFill>
            <p:spPr bwMode="auto">
              <a:xfrm>
                <a:off x="5786035" y="5144105"/>
                <a:ext cx="539305" cy="177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4" name="Grupo 133">
                <a:extLst>
                  <a:ext uri="{FF2B5EF4-FFF2-40B4-BE49-F238E27FC236}">
                    <a16:creationId xmlns:a16="http://schemas.microsoft.com/office/drawing/2014/main" id="{7E9FFBEB-23BF-5178-C271-E235FE828035}"/>
                  </a:ext>
                </a:extLst>
              </p:cNvPr>
              <p:cNvGrpSpPr/>
              <p:nvPr/>
            </p:nvGrpSpPr>
            <p:grpSpPr>
              <a:xfrm>
                <a:off x="628167" y="2544977"/>
                <a:ext cx="11055832" cy="2624411"/>
                <a:chOff x="247035" y="2378275"/>
                <a:chExt cx="10281660" cy="2735834"/>
              </a:xfrm>
            </p:grpSpPr>
            <p:sp>
              <p:nvSpPr>
                <p:cNvPr id="138" name="Rectángulo 137">
                  <a:extLst>
                    <a:ext uri="{FF2B5EF4-FFF2-40B4-BE49-F238E27FC236}">
                      <a16:creationId xmlns:a16="http://schemas.microsoft.com/office/drawing/2014/main" id="{9FABEBF6-8E1D-1FA0-70AF-A013E5C51F89}"/>
                    </a:ext>
                  </a:extLst>
                </p:cNvPr>
                <p:cNvSpPr/>
                <p:nvPr/>
              </p:nvSpPr>
              <p:spPr>
                <a:xfrm>
                  <a:off x="345009" y="3745684"/>
                  <a:ext cx="10183686" cy="86002"/>
                </a:xfrm>
                <a:prstGeom prst="rect">
                  <a:avLst/>
                </a:prstGeom>
                <a:solidFill>
                  <a:srgbClr val="19173D"/>
                </a:solidFill>
                <a:ln>
                  <a:solidFill>
                    <a:srgbClr val="19173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39" name="CuadroTexto 138">
                  <a:extLst>
                    <a:ext uri="{FF2B5EF4-FFF2-40B4-BE49-F238E27FC236}">
                      <a16:creationId xmlns:a16="http://schemas.microsoft.com/office/drawing/2014/main" id="{7099A87F-8B86-425B-23CF-91C877886040}"/>
                    </a:ext>
                  </a:extLst>
                </p:cNvPr>
                <p:cNvSpPr txBox="1"/>
                <p:nvPr/>
              </p:nvSpPr>
              <p:spPr>
                <a:xfrm>
                  <a:off x="247035" y="2378275"/>
                  <a:ext cx="1295977" cy="12352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1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2001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s-CO" sz="1000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Titularizadora </a:t>
                  </a:r>
                  <a:r>
                    <a:rPr lang="es-CO" sz="1000" dirty="0" err="1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Colombiana’s</a:t>
                  </a:r>
                  <a:r>
                    <a:rPr lang="es-CO" sz="1000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establishment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s-CO" sz="1000" dirty="0" err="1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End</a:t>
                  </a:r>
                  <a:r>
                    <a:rPr lang="es-CO" sz="1000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es-CO" sz="1000" dirty="0" err="1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of</a:t>
                  </a:r>
                  <a:r>
                    <a:rPr lang="es-CO" sz="1000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es-CO" sz="1000" dirty="0" err="1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Colombia’s</a:t>
                  </a:r>
                  <a:r>
                    <a:rPr lang="es-CO" sz="1000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1990’s </a:t>
                  </a:r>
                  <a:r>
                    <a:rPr lang="es-CO" sz="1000" dirty="0" err="1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mortgage</a:t>
                  </a:r>
                  <a:r>
                    <a:rPr lang="es-CO" sz="1000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crisis</a:t>
                  </a:r>
                  <a:endParaRPr lang="es-CO" sz="10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710C9FD6-3735-4AF3-FEC0-C2BCF2045DE4}"/>
                    </a:ext>
                  </a:extLst>
                </p:cNvPr>
                <p:cNvSpPr/>
                <p:nvPr/>
              </p:nvSpPr>
              <p:spPr>
                <a:xfrm>
                  <a:off x="248230" y="3713180"/>
                  <a:ext cx="130688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41" name="Conector recto 140">
                  <a:extLst>
                    <a:ext uri="{FF2B5EF4-FFF2-40B4-BE49-F238E27FC236}">
                      <a16:creationId xmlns:a16="http://schemas.microsoft.com/office/drawing/2014/main" id="{9C0472F7-D916-A840-B95A-37CB9804A2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3574" y="2585306"/>
                  <a:ext cx="0" cy="1144776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FE117376-B3BB-5F05-1195-8BFB5F79F169}"/>
                    </a:ext>
                  </a:extLst>
                </p:cNvPr>
                <p:cNvSpPr/>
                <p:nvPr/>
              </p:nvSpPr>
              <p:spPr>
                <a:xfrm>
                  <a:off x="3531793" y="3714435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9319030-BB64-5C6E-7C1D-7BEF5EF3B03B}"/>
                    </a:ext>
                  </a:extLst>
                </p:cNvPr>
                <p:cNvSpPr/>
                <p:nvPr/>
              </p:nvSpPr>
              <p:spPr>
                <a:xfrm>
                  <a:off x="9946275" y="3715378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44" name="Conector recto 143">
                  <a:extLst>
                    <a:ext uri="{FF2B5EF4-FFF2-40B4-BE49-F238E27FC236}">
                      <a16:creationId xmlns:a16="http://schemas.microsoft.com/office/drawing/2014/main" id="{131D9236-F235-BBA3-DBDD-584693FB1612}"/>
                    </a:ext>
                  </a:extLst>
                </p:cNvPr>
                <p:cNvCxnSpPr/>
                <p:nvPr/>
              </p:nvCxnSpPr>
              <p:spPr>
                <a:xfrm>
                  <a:off x="3585551" y="3898377"/>
                  <a:ext cx="0" cy="927259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5" name="Imagen 144">
                  <a:extLst>
                    <a:ext uri="{FF2B5EF4-FFF2-40B4-BE49-F238E27FC236}">
                      <a16:creationId xmlns:a16="http://schemas.microsoft.com/office/drawing/2014/main" id="{73BA7292-E67B-BCFC-8CE6-C544A71CF9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3833" t="24235" r="14739" b="20470"/>
                <a:stretch/>
              </p:blipFill>
              <p:spPr>
                <a:xfrm>
                  <a:off x="310817" y="4441252"/>
                  <a:ext cx="691791" cy="358205"/>
                </a:xfrm>
                <a:prstGeom prst="rect">
                  <a:avLst/>
                </a:prstGeom>
              </p:spPr>
            </p:pic>
            <p:pic>
              <p:nvPicPr>
                <p:cNvPr id="146" name="Imagen 145">
                  <a:extLst>
                    <a:ext uri="{FF2B5EF4-FFF2-40B4-BE49-F238E27FC236}">
                      <a16:creationId xmlns:a16="http://schemas.microsoft.com/office/drawing/2014/main" id="{D8451A16-D451-B9E9-059D-E70305DF8B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2608" y="4434356"/>
                  <a:ext cx="769485" cy="436129"/>
                </a:xfrm>
                <a:prstGeom prst="rect">
                  <a:avLst/>
                </a:prstGeom>
              </p:spPr>
            </p:pic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024DB054-CE47-DE27-9196-FB66F02558D9}"/>
                    </a:ext>
                  </a:extLst>
                </p:cNvPr>
                <p:cNvSpPr/>
                <p:nvPr/>
              </p:nvSpPr>
              <p:spPr>
                <a:xfrm>
                  <a:off x="4943435" y="3710608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48" name="Conector recto 147">
                  <a:extLst>
                    <a:ext uri="{FF2B5EF4-FFF2-40B4-BE49-F238E27FC236}">
                      <a16:creationId xmlns:a16="http://schemas.microsoft.com/office/drawing/2014/main" id="{86BCFE5A-EB3F-6311-3AD7-6637C12F9D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5234" y="3868839"/>
                  <a:ext cx="0" cy="273737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A96AD8F7-F224-C31E-C3D5-57411A6DAC9E}"/>
                    </a:ext>
                  </a:extLst>
                </p:cNvPr>
                <p:cNvSpPr/>
                <p:nvPr/>
              </p:nvSpPr>
              <p:spPr>
                <a:xfrm>
                  <a:off x="7030734" y="3730379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50" name="Conector recto 149">
                  <a:extLst>
                    <a:ext uri="{FF2B5EF4-FFF2-40B4-BE49-F238E27FC236}">
                      <a16:creationId xmlns:a16="http://schemas.microsoft.com/office/drawing/2014/main" id="{32167213-796A-F812-6CAE-C1B8A37173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5028" y="3279085"/>
                  <a:ext cx="0" cy="432574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51" name="Picture 6" descr="Titularizadora Colombiana added a cover... - Titularizadora Colombiana">
                  <a:extLst>
                    <a:ext uri="{FF2B5EF4-FFF2-40B4-BE49-F238E27FC236}">
                      <a16:creationId xmlns:a16="http://schemas.microsoft.com/office/drawing/2014/main" id="{E0BED9BA-C5B3-307E-195E-220858CD38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277" t="7025" r="53329" b="62145"/>
                <a:stretch/>
              </p:blipFill>
              <p:spPr bwMode="auto">
                <a:xfrm>
                  <a:off x="7998740" y="4590931"/>
                  <a:ext cx="367640" cy="2910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2" name="Elipse 151">
                  <a:extLst>
                    <a:ext uri="{FF2B5EF4-FFF2-40B4-BE49-F238E27FC236}">
                      <a16:creationId xmlns:a16="http://schemas.microsoft.com/office/drawing/2014/main" id="{327F4CB2-A123-5564-C988-13F06ED0461F}"/>
                    </a:ext>
                  </a:extLst>
                </p:cNvPr>
                <p:cNvSpPr/>
                <p:nvPr/>
              </p:nvSpPr>
              <p:spPr>
                <a:xfrm>
                  <a:off x="7711526" y="3720460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153" name="Imagen 152">
                  <a:extLst>
                    <a:ext uri="{FF2B5EF4-FFF2-40B4-BE49-F238E27FC236}">
                      <a16:creationId xmlns:a16="http://schemas.microsoft.com/office/drawing/2014/main" id="{90C965FB-0DC9-DB42-239B-C11939DA81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t="28482" b="29093"/>
                <a:stretch/>
              </p:blipFill>
              <p:spPr>
                <a:xfrm>
                  <a:off x="8356680" y="3351649"/>
                  <a:ext cx="679243" cy="195209"/>
                </a:xfrm>
                <a:prstGeom prst="rect">
                  <a:avLst/>
                </a:prstGeom>
              </p:spPr>
            </p:pic>
            <p:sp>
              <p:nvSpPr>
                <p:cNvPr id="154" name="Elipse 153">
                  <a:extLst>
                    <a:ext uri="{FF2B5EF4-FFF2-40B4-BE49-F238E27FC236}">
                      <a16:creationId xmlns:a16="http://schemas.microsoft.com/office/drawing/2014/main" id="{340F46A5-258B-5497-4251-39B669E7AF60}"/>
                    </a:ext>
                  </a:extLst>
                </p:cNvPr>
                <p:cNvSpPr/>
                <p:nvPr/>
              </p:nvSpPr>
              <p:spPr>
                <a:xfrm>
                  <a:off x="8265871" y="3713729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55" name="Conector recto 154">
                  <a:extLst>
                    <a:ext uri="{FF2B5EF4-FFF2-40B4-BE49-F238E27FC236}">
                      <a16:creationId xmlns:a16="http://schemas.microsoft.com/office/drawing/2014/main" id="{0367A6D7-100E-F4E5-F1E8-9F66DE69EF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21323" y="2867084"/>
                  <a:ext cx="0" cy="84295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56" name="Imagen 155">
                  <a:extLst>
                    <a:ext uri="{FF2B5EF4-FFF2-40B4-BE49-F238E27FC236}">
                      <a16:creationId xmlns:a16="http://schemas.microsoft.com/office/drawing/2014/main" id="{4DFB4D91-7DEE-3DBD-5FA5-2702C52E88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18784" t="20084" r="16442" b="28358"/>
                <a:stretch/>
              </p:blipFill>
              <p:spPr>
                <a:xfrm>
                  <a:off x="6016182" y="4645298"/>
                  <a:ext cx="710955" cy="311463"/>
                </a:xfrm>
                <a:prstGeom prst="rect">
                  <a:avLst/>
                </a:prstGeom>
              </p:spPr>
            </p:pic>
            <p:sp>
              <p:nvSpPr>
                <p:cNvPr id="157" name="Elipse 156">
                  <a:extLst>
                    <a:ext uri="{FF2B5EF4-FFF2-40B4-BE49-F238E27FC236}">
                      <a16:creationId xmlns:a16="http://schemas.microsoft.com/office/drawing/2014/main" id="{7CDED4E5-84E2-E317-2DBF-BDBC77F28A63}"/>
                    </a:ext>
                  </a:extLst>
                </p:cNvPr>
                <p:cNvSpPr/>
                <p:nvPr/>
              </p:nvSpPr>
              <p:spPr>
                <a:xfrm>
                  <a:off x="5861550" y="3712163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58" name="Conector recto 157">
                  <a:extLst>
                    <a:ext uri="{FF2B5EF4-FFF2-40B4-BE49-F238E27FC236}">
                      <a16:creationId xmlns:a16="http://schemas.microsoft.com/office/drawing/2014/main" id="{92E1A1FE-EC54-1DF9-CAB5-775CCA8D22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6779" y="3878505"/>
                  <a:ext cx="0" cy="22197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Elipse 158">
                  <a:extLst>
                    <a:ext uri="{FF2B5EF4-FFF2-40B4-BE49-F238E27FC236}">
                      <a16:creationId xmlns:a16="http://schemas.microsoft.com/office/drawing/2014/main" id="{99018B02-9ABD-7C0D-7A99-3569E6F01863}"/>
                    </a:ext>
                  </a:extLst>
                </p:cNvPr>
                <p:cNvSpPr/>
                <p:nvPr/>
              </p:nvSpPr>
              <p:spPr>
                <a:xfrm>
                  <a:off x="4321345" y="3728405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160" name="Imagen 159">
                  <a:extLst>
                    <a:ext uri="{FF2B5EF4-FFF2-40B4-BE49-F238E27FC236}">
                      <a16:creationId xmlns:a16="http://schemas.microsoft.com/office/drawing/2014/main" id="{1B29E5A9-7867-FD55-185A-EFC848737B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82582" y="3246455"/>
                  <a:ext cx="347493" cy="337697"/>
                </a:xfrm>
                <a:prstGeom prst="rect">
                  <a:avLst/>
                </a:prstGeom>
              </p:spPr>
            </p:pic>
            <p:pic>
              <p:nvPicPr>
                <p:cNvPr id="161" name="Imagen 160">
                  <a:extLst>
                    <a:ext uri="{FF2B5EF4-FFF2-40B4-BE49-F238E27FC236}">
                      <a16:creationId xmlns:a16="http://schemas.microsoft.com/office/drawing/2014/main" id="{AD4BC957-1841-B1D6-2624-932A0C37A3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27413" y="3384972"/>
                  <a:ext cx="599598" cy="266446"/>
                </a:xfrm>
                <a:prstGeom prst="rect">
                  <a:avLst/>
                </a:prstGeom>
              </p:spPr>
            </p:pic>
            <p:sp>
              <p:nvSpPr>
                <p:cNvPr id="162" name="Elipse 161">
                  <a:extLst>
                    <a:ext uri="{FF2B5EF4-FFF2-40B4-BE49-F238E27FC236}">
                      <a16:creationId xmlns:a16="http://schemas.microsoft.com/office/drawing/2014/main" id="{461C3EF3-0C65-B8A1-6CA0-DFEC435FECA8}"/>
                    </a:ext>
                  </a:extLst>
                </p:cNvPr>
                <p:cNvSpPr/>
                <p:nvPr/>
              </p:nvSpPr>
              <p:spPr>
                <a:xfrm>
                  <a:off x="9134445" y="3723475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63" name="Conector recto 162">
                  <a:extLst>
                    <a:ext uri="{FF2B5EF4-FFF2-40B4-BE49-F238E27FC236}">
                      <a16:creationId xmlns:a16="http://schemas.microsoft.com/office/drawing/2014/main" id="{B13766F3-193A-7157-2DAB-B9FA349417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93412" y="3877277"/>
                  <a:ext cx="0" cy="22197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Conector recto 163">
                  <a:extLst>
                    <a:ext uri="{FF2B5EF4-FFF2-40B4-BE49-F238E27FC236}">
                      <a16:creationId xmlns:a16="http://schemas.microsoft.com/office/drawing/2014/main" id="{D7D635DD-69EA-AEA7-82BC-B31A4BBB5E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76865" y="3882248"/>
                  <a:ext cx="0" cy="22197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65" name="Imagen 164">
                  <a:extLst>
                    <a:ext uri="{FF2B5EF4-FFF2-40B4-BE49-F238E27FC236}">
                      <a16:creationId xmlns:a16="http://schemas.microsoft.com/office/drawing/2014/main" id="{B6EBF568-C98C-AF3F-BD87-27DE49DE20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98187" y="4652566"/>
                  <a:ext cx="727339" cy="264588"/>
                </a:xfrm>
                <a:prstGeom prst="rect">
                  <a:avLst/>
                </a:prstGeom>
              </p:spPr>
            </p:pic>
            <p:pic>
              <p:nvPicPr>
                <p:cNvPr id="166" name="Imagen 165">
                  <a:extLst>
                    <a:ext uri="{FF2B5EF4-FFF2-40B4-BE49-F238E27FC236}">
                      <a16:creationId xmlns:a16="http://schemas.microsoft.com/office/drawing/2014/main" id="{84117286-17E2-165D-433C-1C4D007CB8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/>
                <a:srcRect l="12993" t="21149" r="14517" b="23469"/>
                <a:stretch/>
              </p:blipFill>
              <p:spPr>
                <a:xfrm>
                  <a:off x="760926" y="4895072"/>
                  <a:ext cx="503773" cy="219037"/>
                </a:xfrm>
                <a:prstGeom prst="rect">
                  <a:avLst/>
                </a:prstGeom>
              </p:spPr>
            </p:pic>
            <p:sp>
              <p:nvSpPr>
                <p:cNvPr id="167" name="Elipse 166">
                  <a:extLst>
                    <a:ext uri="{FF2B5EF4-FFF2-40B4-BE49-F238E27FC236}">
                      <a16:creationId xmlns:a16="http://schemas.microsoft.com/office/drawing/2014/main" id="{B464E0E0-C353-3600-48A8-1A1817F7680D}"/>
                    </a:ext>
                  </a:extLst>
                </p:cNvPr>
                <p:cNvSpPr/>
                <p:nvPr/>
              </p:nvSpPr>
              <p:spPr>
                <a:xfrm>
                  <a:off x="2781510" y="3714987"/>
                  <a:ext cx="130688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pic>
            <p:nvPicPr>
              <p:cNvPr id="135" name="Imagen 134">
                <a:extLst>
                  <a:ext uri="{FF2B5EF4-FFF2-40B4-BE49-F238E27FC236}">
                    <a16:creationId xmlns:a16="http://schemas.microsoft.com/office/drawing/2014/main" id="{FCB466CF-6C23-36AD-24B7-A1E4A84CE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196403" y="3120608"/>
                <a:ext cx="737129" cy="401769"/>
              </a:xfrm>
              <a:prstGeom prst="rect">
                <a:avLst/>
              </a:prstGeom>
            </p:spPr>
          </p:pic>
          <p:sp>
            <p:nvSpPr>
              <p:cNvPr id="136" name="Elipse 135">
                <a:extLst>
                  <a:ext uri="{FF2B5EF4-FFF2-40B4-BE49-F238E27FC236}">
                    <a16:creationId xmlns:a16="http://schemas.microsoft.com/office/drawing/2014/main" id="{99CFEBC6-DA1A-1669-45B1-916836FE070F}"/>
                  </a:ext>
                </a:extLst>
              </p:cNvPr>
              <p:cNvSpPr/>
              <p:nvPr/>
            </p:nvSpPr>
            <p:spPr>
              <a:xfrm>
                <a:off x="11638553" y="3821370"/>
                <a:ext cx="126591" cy="1462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137" name="Conector recto 136">
                <a:extLst>
                  <a:ext uri="{FF2B5EF4-FFF2-40B4-BE49-F238E27FC236}">
                    <a16:creationId xmlns:a16="http://schemas.microsoft.com/office/drawing/2014/main" id="{918F1520-0328-66BD-75D4-A9BFE10BB8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12517" y="3992069"/>
                <a:ext cx="0" cy="212938"/>
              </a:xfrm>
              <a:prstGeom prst="line">
                <a:avLst/>
              </a:prstGeom>
              <a:ln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C3A906FB-0A61-390F-AECE-8A341A3E4643}"/>
                </a:ext>
              </a:extLst>
            </p:cNvPr>
            <p:cNvSpPr/>
            <p:nvPr/>
          </p:nvSpPr>
          <p:spPr>
            <a:xfrm>
              <a:off x="1172331" y="3799447"/>
              <a:ext cx="140529" cy="1462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6" name="Conector recto 105">
              <a:extLst>
                <a:ext uri="{FF2B5EF4-FFF2-40B4-BE49-F238E27FC236}">
                  <a16:creationId xmlns:a16="http://schemas.microsoft.com/office/drawing/2014/main" id="{B6D34B48-FF61-99A9-D3A7-F5AE37BD7077}"/>
                </a:ext>
              </a:extLst>
            </p:cNvPr>
            <p:cNvCxnSpPr>
              <a:cxnSpLocks/>
            </p:cNvCxnSpPr>
            <p:nvPr/>
          </p:nvCxnSpPr>
          <p:spPr>
            <a:xfrm>
              <a:off x="1242595" y="3993045"/>
              <a:ext cx="0" cy="21293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id="{33D85812-4BC7-0AAF-5E8C-86C8D2A0487A}"/>
                </a:ext>
              </a:extLst>
            </p:cNvPr>
            <p:cNvSpPr txBox="1"/>
            <p:nvPr/>
          </p:nvSpPr>
          <p:spPr>
            <a:xfrm>
              <a:off x="1209961" y="3979423"/>
              <a:ext cx="11992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2002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First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TIPS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issuance</a:t>
              </a:r>
              <a:endPara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53A0A697-0E12-3787-EB6C-DAA83DCEDA1A}"/>
                </a:ext>
              </a:extLst>
            </p:cNvPr>
            <p:cNvSpPr/>
            <p:nvPr/>
          </p:nvSpPr>
          <p:spPr>
            <a:xfrm>
              <a:off x="1965560" y="3789471"/>
              <a:ext cx="140529" cy="1462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22EFDA96-4523-DCE5-B5EC-B6C08328C303}"/>
                </a:ext>
              </a:extLst>
            </p:cNvPr>
            <p:cNvCxnSpPr>
              <a:cxnSpLocks/>
            </p:cNvCxnSpPr>
            <p:nvPr/>
          </p:nvCxnSpPr>
          <p:spPr>
            <a:xfrm>
              <a:off x="2035820" y="3247713"/>
              <a:ext cx="0" cy="563527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CuadroTexto 109">
              <a:extLst>
                <a:ext uri="{FF2B5EF4-FFF2-40B4-BE49-F238E27FC236}">
                  <a16:creationId xmlns:a16="http://schemas.microsoft.com/office/drawing/2014/main" id="{BB0CEA93-5D04-B9BC-1538-C9318EF76C8B}"/>
                </a:ext>
              </a:extLst>
            </p:cNvPr>
            <p:cNvSpPr txBox="1"/>
            <p:nvPr/>
          </p:nvSpPr>
          <p:spPr>
            <a:xfrm>
              <a:off x="2066761" y="3086369"/>
              <a:ext cx="8952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2004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First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TECH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issuance</a:t>
              </a:r>
              <a:endPara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Elipse 110">
              <a:extLst>
                <a:ext uri="{FF2B5EF4-FFF2-40B4-BE49-F238E27FC236}">
                  <a16:creationId xmlns:a16="http://schemas.microsoft.com/office/drawing/2014/main" id="{E8560D6F-B5E1-5CBD-DEF4-5D65C4B80E26}"/>
                </a:ext>
              </a:extLst>
            </p:cNvPr>
            <p:cNvSpPr/>
            <p:nvPr/>
          </p:nvSpPr>
          <p:spPr>
            <a:xfrm>
              <a:off x="2583708" y="3794713"/>
              <a:ext cx="140529" cy="1462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2" name="Conector recto 111">
              <a:extLst>
                <a:ext uri="{FF2B5EF4-FFF2-40B4-BE49-F238E27FC236}">
                  <a16:creationId xmlns:a16="http://schemas.microsoft.com/office/drawing/2014/main" id="{571494A3-D922-D7B5-DDB2-1869655D0C18}"/>
                </a:ext>
              </a:extLst>
            </p:cNvPr>
            <p:cNvCxnSpPr>
              <a:cxnSpLocks/>
            </p:cNvCxnSpPr>
            <p:nvPr/>
          </p:nvCxnSpPr>
          <p:spPr>
            <a:xfrm>
              <a:off x="2655026" y="3992069"/>
              <a:ext cx="0" cy="21293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CuadroTexto 112">
              <a:extLst>
                <a:ext uri="{FF2B5EF4-FFF2-40B4-BE49-F238E27FC236}">
                  <a16:creationId xmlns:a16="http://schemas.microsoft.com/office/drawing/2014/main" id="{CD610FA8-6D3B-F1F8-0CB7-933E234E4110}"/>
                </a:ext>
              </a:extLst>
            </p:cNvPr>
            <p:cNvSpPr txBox="1"/>
            <p:nvPr/>
          </p:nvSpPr>
          <p:spPr>
            <a:xfrm>
              <a:off x="2627372" y="3986242"/>
              <a:ext cx="124826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2006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Acknowledgment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 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Best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non-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banking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Entity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in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LatAm</a:t>
              </a:r>
              <a:endPara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54D2BB4D-E95C-B0E8-2981-7736BA81A4BA}"/>
                </a:ext>
              </a:extLst>
            </p:cNvPr>
            <p:cNvCxnSpPr>
              <a:cxnSpLocks/>
            </p:cNvCxnSpPr>
            <p:nvPr/>
          </p:nvCxnSpPr>
          <p:spPr>
            <a:xfrm>
              <a:off x="3423743" y="3236467"/>
              <a:ext cx="0" cy="547975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799C46C7-EF7A-6855-7EB8-80CFF4808240}"/>
                </a:ext>
              </a:extLst>
            </p:cNvPr>
            <p:cNvSpPr txBox="1"/>
            <p:nvPr/>
          </p:nvSpPr>
          <p:spPr>
            <a:xfrm>
              <a:off x="3383197" y="3090622"/>
              <a:ext cx="102994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2009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Titularizadora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Peruana’s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Establishment 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CuadroTexto 115">
              <a:extLst>
                <a:ext uri="{FF2B5EF4-FFF2-40B4-BE49-F238E27FC236}">
                  <a16:creationId xmlns:a16="http://schemas.microsoft.com/office/drawing/2014/main" id="{E23666AB-6472-BE53-F384-DB9000354FA9}"/>
                </a:ext>
              </a:extLst>
            </p:cNvPr>
            <p:cNvSpPr txBox="1"/>
            <p:nvPr/>
          </p:nvSpPr>
          <p:spPr>
            <a:xfrm>
              <a:off x="4215709" y="3989626"/>
              <a:ext cx="10639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2010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End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of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tributary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exemptions</a:t>
              </a:r>
              <a:endPara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USD$2,3bn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issuance</a:t>
              </a:r>
              <a:endPara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CuadroTexto 116">
              <a:extLst>
                <a:ext uri="{FF2B5EF4-FFF2-40B4-BE49-F238E27FC236}">
                  <a16:creationId xmlns:a16="http://schemas.microsoft.com/office/drawing/2014/main" id="{D8F7616F-600B-7DE3-CF25-36344423B0D1}"/>
                </a:ext>
              </a:extLst>
            </p:cNvPr>
            <p:cNvSpPr txBox="1"/>
            <p:nvPr/>
          </p:nvSpPr>
          <p:spPr>
            <a:xfrm>
              <a:off x="5079264" y="2565336"/>
              <a:ext cx="1098253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2014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First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goverment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agency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Securitization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CuadroTexto 117">
              <a:extLst>
                <a:ext uri="{FF2B5EF4-FFF2-40B4-BE49-F238E27FC236}">
                  <a16:creationId xmlns:a16="http://schemas.microsoft.com/office/drawing/2014/main" id="{4CB106CF-7626-098D-B657-B1AD3D271665}"/>
                </a:ext>
              </a:extLst>
            </p:cNvPr>
            <p:cNvSpPr txBox="1"/>
            <p:nvPr/>
          </p:nvSpPr>
          <p:spPr>
            <a:xfrm>
              <a:off x="5698207" y="3905068"/>
              <a:ext cx="1009308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2015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Non-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mortgage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securitization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Orders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of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Payments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9FB61B01-AEDA-4AAA-8BF3-3CD4EAF633DC}"/>
                </a:ext>
              </a:extLst>
            </p:cNvPr>
            <p:cNvCxnSpPr>
              <a:cxnSpLocks/>
            </p:cNvCxnSpPr>
            <p:nvPr/>
          </p:nvCxnSpPr>
          <p:spPr>
            <a:xfrm>
              <a:off x="5071721" y="2713085"/>
              <a:ext cx="0" cy="1098155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CuadroTexto 119">
              <a:extLst>
                <a:ext uri="{FF2B5EF4-FFF2-40B4-BE49-F238E27FC236}">
                  <a16:creationId xmlns:a16="http://schemas.microsoft.com/office/drawing/2014/main" id="{A45C9FE0-8466-4F15-40DA-108BB3BD7F90}"/>
                </a:ext>
              </a:extLst>
            </p:cNvPr>
            <p:cNvSpPr txBox="1"/>
            <p:nvPr/>
          </p:nvSpPr>
          <p:spPr>
            <a:xfrm>
              <a:off x="6745633" y="3964107"/>
              <a:ext cx="10790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2016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Commercial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portfolio </a:t>
              </a:r>
              <a:r>
                <a:rPr lang="es-CO" sz="11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Securitization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CuadroTexto 120">
              <a:extLst>
                <a:ext uri="{FF2B5EF4-FFF2-40B4-BE49-F238E27FC236}">
                  <a16:creationId xmlns:a16="http://schemas.microsoft.com/office/drawing/2014/main" id="{2AFF9D5E-8667-581C-2AB0-C7A6C162E3ED}"/>
                </a:ext>
              </a:extLst>
            </p:cNvPr>
            <p:cNvSpPr txBox="1"/>
            <p:nvPr/>
          </p:nvSpPr>
          <p:spPr>
            <a:xfrm>
              <a:off x="6757019" y="2533347"/>
              <a:ext cx="110371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2016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First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non-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banking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mortgage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securitization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D996E7FC-775C-A53E-FB06-5EC2C211D32C}"/>
                </a:ext>
              </a:extLst>
            </p:cNvPr>
            <p:cNvCxnSpPr>
              <a:cxnSpLocks/>
            </p:cNvCxnSpPr>
            <p:nvPr/>
          </p:nvCxnSpPr>
          <p:spPr>
            <a:xfrm>
              <a:off x="6735699" y="2992110"/>
              <a:ext cx="0" cy="808633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CuadroTexto 122">
              <a:extLst>
                <a:ext uri="{FF2B5EF4-FFF2-40B4-BE49-F238E27FC236}">
                  <a16:creationId xmlns:a16="http://schemas.microsoft.com/office/drawing/2014/main" id="{A0247962-65F0-11C4-5F9A-77AB7B2F9D06}"/>
                </a:ext>
              </a:extLst>
            </p:cNvPr>
            <p:cNvSpPr txBox="1"/>
            <p:nvPr/>
          </p:nvSpPr>
          <p:spPr>
            <a:xfrm>
              <a:off x="8011497" y="2227595"/>
              <a:ext cx="105385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2017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Orders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of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Payments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Securitization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24" name="Picture 2" descr="Como Sacar el Certificado Compensar ▷【julio 2023 】">
              <a:extLst>
                <a:ext uri="{FF2B5EF4-FFF2-40B4-BE49-F238E27FC236}">
                  <a16:creationId xmlns:a16="http://schemas.microsoft.com/office/drawing/2014/main" id="{18032F58-8113-5A89-EE3F-B75408F20B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8" t="22111" r="31749" b="30903"/>
            <a:stretch/>
          </p:blipFill>
          <p:spPr bwMode="auto">
            <a:xfrm>
              <a:off x="8011441" y="2969785"/>
              <a:ext cx="650505" cy="215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CuadroTexto 124">
              <a:extLst>
                <a:ext uri="{FF2B5EF4-FFF2-40B4-BE49-F238E27FC236}">
                  <a16:creationId xmlns:a16="http://schemas.microsoft.com/office/drawing/2014/main" id="{C3A104E1-11D9-A490-712B-E1FD52AE6414}"/>
                </a:ext>
              </a:extLst>
            </p:cNvPr>
            <p:cNvSpPr txBox="1"/>
            <p:nvPr/>
          </p:nvSpPr>
          <p:spPr>
            <a:xfrm>
              <a:off x="8714982" y="3946369"/>
              <a:ext cx="105385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2018</a:t>
              </a:r>
            </a:p>
            <a:p>
              <a:r>
                <a:rPr lang="en-US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Real Estate Securitization 1st tranche</a:t>
              </a:r>
              <a:endParaRPr lang="es-CO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CuadroTexto 125">
              <a:extLst>
                <a:ext uri="{FF2B5EF4-FFF2-40B4-BE49-F238E27FC236}">
                  <a16:creationId xmlns:a16="http://schemas.microsoft.com/office/drawing/2014/main" id="{1A0CB92A-D2E2-0805-0F75-D27101BBE973}"/>
                </a:ext>
              </a:extLst>
            </p:cNvPr>
            <p:cNvSpPr txBox="1"/>
            <p:nvPr/>
          </p:nvSpPr>
          <p:spPr>
            <a:xfrm>
              <a:off x="9262562" y="2754045"/>
              <a:ext cx="105385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2019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First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automobile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securitization</a:t>
              </a:r>
              <a:endParaRPr lang="es-CO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CuadroTexto 126">
              <a:extLst>
                <a:ext uri="{FF2B5EF4-FFF2-40B4-BE49-F238E27FC236}">
                  <a16:creationId xmlns:a16="http://schemas.microsoft.com/office/drawing/2014/main" id="{C2F690F9-0320-8682-9594-A14A75DDF950}"/>
                </a:ext>
              </a:extLst>
            </p:cNvPr>
            <p:cNvSpPr txBox="1"/>
            <p:nvPr/>
          </p:nvSpPr>
          <p:spPr>
            <a:xfrm>
              <a:off x="11071277" y="2509337"/>
              <a:ext cx="1024764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2022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First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ESG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Securitization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9BEC1F5B-F457-604F-0F63-4264A12A7320}"/>
                </a:ext>
              </a:extLst>
            </p:cNvPr>
            <p:cNvCxnSpPr>
              <a:cxnSpLocks/>
            </p:cNvCxnSpPr>
            <p:nvPr/>
          </p:nvCxnSpPr>
          <p:spPr>
            <a:xfrm>
              <a:off x="11118436" y="2687389"/>
              <a:ext cx="0" cy="1098155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cto 128">
              <a:extLst>
                <a:ext uri="{FF2B5EF4-FFF2-40B4-BE49-F238E27FC236}">
                  <a16:creationId xmlns:a16="http://schemas.microsoft.com/office/drawing/2014/main" id="{B5C84B37-7E9A-76D6-D91A-EC040161CCE6}"/>
                </a:ext>
              </a:extLst>
            </p:cNvPr>
            <p:cNvCxnSpPr>
              <a:cxnSpLocks/>
            </p:cNvCxnSpPr>
            <p:nvPr/>
          </p:nvCxnSpPr>
          <p:spPr>
            <a:xfrm>
              <a:off x="10254703" y="3230532"/>
              <a:ext cx="0" cy="547975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CuadroTexto 129">
              <a:extLst>
                <a:ext uri="{FF2B5EF4-FFF2-40B4-BE49-F238E27FC236}">
                  <a16:creationId xmlns:a16="http://schemas.microsoft.com/office/drawing/2014/main" id="{4CB42408-CB16-7228-A078-AA13AA887301}"/>
                </a:ext>
              </a:extLst>
            </p:cNvPr>
            <p:cNvSpPr txBox="1"/>
            <p:nvPr/>
          </p:nvSpPr>
          <p:spPr>
            <a:xfrm>
              <a:off x="10176511" y="2489673"/>
              <a:ext cx="958778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2020</a:t>
              </a:r>
            </a:p>
            <a:p>
              <a:r>
                <a:rPr lang="en-US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Real Estate Securitization 2nd tranche</a:t>
              </a:r>
              <a:endParaRPr lang="es-CO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31" name="Picture 6" descr="Titularizadora Colombiana added a cover... - Titularizadora Colombiana">
              <a:extLst>
                <a:ext uri="{FF2B5EF4-FFF2-40B4-BE49-F238E27FC236}">
                  <a16:creationId xmlns:a16="http://schemas.microsoft.com/office/drawing/2014/main" id="{EA8495D8-9131-67E2-91AC-B6718E6AFA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7" t="7025" r="53329" b="62145"/>
            <a:stretch/>
          </p:blipFill>
          <p:spPr bwMode="auto">
            <a:xfrm>
              <a:off x="10308741" y="3483201"/>
              <a:ext cx="395322" cy="279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D6BFA810-8777-C5BF-81CE-CEF80D64B8EA}"/>
                </a:ext>
              </a:extLst>
            </p:cNvPr>
            <p:cNvSpPr txBox="1"/>
            <p:nvPr/>
          </p:nvSpPr>
          <p:spPr>
            <a:xfrm>
              <a:off x="10216369" y="3920926"/>
              <a:ext cx="1249135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2020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Security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issuance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in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Dominican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Republic</a:t>
              </a:r>
              <a:endParaRPr lang="es-CO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8" name="Flecha: pentágono 167">
            <a:extLst>
              <a:ext uri="{FF2B5EF4-FFF2-40B4-BE49-F238E27FC236}">
                <a16:creationId xmlns:a16="http://schemas.microsoft.com/office/drawing/2014/main" id="{F674BD55-6C20-83FB-DCE6-E605AFF1987F}"/>
              </a:ext>
            </a:extLst>
          </p:cNvPr>
          <p:cNvSpPr/>
          <p:nvPr/>
        </p:nvSpPr>
        <p:spPr>
          <a:xfrm>
            <a:off x="3370266" y="1837102"/>
            <a:ext cx="1714340" cy="724648"/>
          </a:xfrm>
          <a:prstGeom prst="homePlate">
            <a:avLst/>
          </a:prstGeom>
          <a:solidFill>
            <a:srgbClr val="19173D"/>
          </a:solidFill>
          <a:ln>
            <a:solidFill>
              <a:srgbClr val="1917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err="1">
                <a:solidFill>
                  <a:schemeClr val="bg1"/>
                </a:solidFill>
              </a:rPr>
              <a:t>SecuritizationMeaning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DCBA5955-8FFA-DDA0-8A91-44BECD72230C}"/>
              </a:ext>
            </a:extLst>
          </p:cNvPr>
          <p:cNvSpPr txBox="1"/>
          <p:nvPr/>
        </p:nvSpPr>
        <p:spPr>
          <a:xfrm>
            <a:off x="5249443" y="1834222"/>
            <a:ext cx="35479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-apple-system"/>
              </a:rPr>
              <a:t>Securitization is the process of </a:t>
            </a:r>
            <a:r>
              <a:rPr lang="en-US" sz="1400" b="1" dirty="0">
                <a:solidFill>
                  <a:srgbClr val="002060"/>
                </a:solidFill>
                <a:latin typeface="-apple-system"/>
              </a:rPr>
              <a:t>transforming illiquid assets into investable securities backed by the underlying assets’ cash flows.</a:t>
            </a:r>
            <a:endParaRPr lang="es-CO" sz="1400" dirty="0">
              <a:solidFill>
                <a:srgbClr val="002060"/>
              </a:solidFill>
            </a:endParaRPr>
          </a:p>
        </p:txBody>
      </p:sp>
      <p:sp>
        <p:nvSpPr>
          <p:cNvPr id="170" name="CuadroTexto 169">
            <a:extLst>
              <a:ext uri="{FF2B5EF4-FFF2-40B4-BE49-F238E27FC236}">
                <a16:creationId xmlns:a16="http://schemas.microsoft.com/office/drawing/2014/main" id="{28F16446-47AB-4E56-F3A5-21DC273A6AE0}"/>
              </a:ext>
            </a:extLst>
          </p:cNvPr>
          <p:cNvSpPr txBox="1"/>
          <p:nvPr/>
        </p:nvSpPr>
        <p:spPr>
          <a:xfrm>
            <a:off x="11028042" y="4695496"/>
            <a:ext cx="94199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2023</a:t>
            </a:r>
          </a:p>
          <a:p>
            <a:r>
              <a:rPr lang="es-CO" sz="1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First</a:t>
            </a:r>
            <a:r>
              <a: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automobile</a:t>
            </a:r>
            <a:r>
              <a: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securitization</a:t>
            </a:r>
            <a:endParaRPr lang="es-C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1" name="Picture 2" descr="Banco Finandina. - YouTube">
            <a:extLst>
              <a:ext uri="{FF2B5EF4-FFF2-40B4-BE49-F238E27FC236}">
                <a16:creationId xmlns:a16="http://schemas.microsoft.com/office/drawing/2014/main" id="{7AA32F59-4771-0924-1F6B-AE4EF2D1F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122" y="5433867"/>
            <a:ext cx="714815" cy="7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7312055" y="321281"/>
            <a:ext cx="3889319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Securitization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Scheme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77334CB-C008-6C6A-19A1-2BB6788C8125}"/>
              </a:ext>
            </a:extLst>
          </p:cNvPr>
          <p:cNvGrpSpPr/>
          <p:nvPr/>
        </p:nvGrpSpPr>
        <p:grpSpPr>
          <a:xfrm>
            <a:off x="4381574" y="1506249"/>
            <a:ext cx="3400717" cy="815974"/>
            <a:chOff x="4279941" y="809491"/>
            <a:chExt cx="3517460" cy="92038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63BFAFA1-B74B-04DB-B2F2-AF5DA2260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941" y="809491"/>
              <a:ext cx="3517460" cy="920381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D71762E-2BDB-43DA-267F-AD9E5DE7B151}"/>
                </a:ext>
              </a:extLst>
            </p:cNvPr>
            <p:cNvSpPr/>
            <p:nvPr/>
          </p:nvSpPr>
          <p:spPr>
            <a:xfrm>
              <a:off x="4545340" y="921352"/>
              <a:ext cx="2839708" cy="34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CO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Titularizadora Colombiana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719D2B40-977F-058F-6D1D-DD02EFB57B8B}"/>
              </a:ext>
            </a:extLst>
          </p:cNvPr>
          <p:cNvSpPr txBox="1"/>
          <p:nvPr/>
        </p:nvSpPr>
        <p:spPr>
          <a:xfrm>
            <a:off x="4836904" y="2045293"/>
            <a:ext cx="2714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Structur</a:t>
            </a:r>
            <a:r>
              <a:rPr lang="es-ES" sz="1600" dirty="0" err="1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ing</a:t>
            </a:r>
            <a:endParaRPr lang="x-none" sz="1600" dirty="0">
              <a:solidFill>
                <a:schemeClr val="tx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Issuance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Master servicing</a:t>
            </a:r>
            <a:endParaRPr lang="x-none" sz="1600" dirty="0">
              <a:solidFill>
                <a:schemeClr val="tx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54B33ED-EDF9-15DB-9D29-9138C6C7D032}"/>
              </a:ext>
            </a:extLst>
          </p:cNvPr>
          <p:cNvGrpSpPr/>
          <p:nvPr/>
        </p:nvGrpSpPr>
        <p:grpSpPr>
          <a:xfrm>
            <a:off x="1662281" y="3512169"/>
            <a:ext cx="3084513" cy="815974"/>
            <a:chOff x="4051722" y="809492"/>
            <a:chExt cx="3832947" cy="92038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0CDFDF1-E2E5-602D-6D48-4032C6EC2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941" y="809492"/>
              <a:ext cx="3604728" cy="920381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DEE16B2-1ADB-2B58-9C93-DDC417E77AB1}"/>
                </a:ext>
              </a:extLst>
            </p:cNvPr>
            <p:cNvSpPr/>
            <p:nvPr/>
          </p:nvSpPr>
          <p:spPr>
            <a:xfrm>
              <a:off x="4051722" y="926945"/>
              <a:ext cx="2839708" cy="34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hangingPunct="0"/>
              <a:r>
                <a:rPr lang="x-none" sz="1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  <a:sym typeface="Calibri"/>
                </a:rPr>
                <a:t>Originators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FF69BCB2-D8BD-E7C0-F912-2C615D46EB19}"/>
              </a:ext>
            </a:extLst>
          </p:cNvPr>
          <p:cNvGrpSpPr/>
          <p:nvPr/>
        </p:nvGrpSpPr>
        <p:grpSpPr>
          <a:xfrm>
            <a:off x="7603625" y="3515553"/>
            <a:ext cx="3052254" cy="815974"/>
            <a:chOff x="4155415" y="809492"/>
            <a:chExt cx="3641987" cy="92038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524E9A2-CE78-9773-7799-6FD8EA4DA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942" y="809492"/>
              <a:ext cx="3517460" cy="920381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BCFB01F-1BEF-AD95-091E-81819734EE79}"/>
                </a:ext>
              </a:extLst>
            </p:cNvPr>
            <p:cNvSpPr/>
            <p:nvPr/>
          </p:nvSpPr>
          <p:spPr>
            <a:xfrm>
              <a:off x="4155415" y="934527"/>
              <a:ext cx="2839708" cy="34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Investors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4479D86-5BCE-EB57-70E7-D5DEC296FF22}"/>
              </a:ext>
            </a:extLst>
          </p:cNvPr>
          <p:cNvSpPr txBox="1"/>
          <p:nvPr/>
        </p:nvSpPr>
        <p:spPr>
          <a:xfrm>
            <a:off x="8063016" y="4149718"/>
            <a:ext cx="2280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Institutional Investors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Credit Institutions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 public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Mutual funds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Others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2945820-0FC7-B078-F578-91BF66DF9E0C}"/>
              </a:ext>
            </a:extLst>
          </p:cNvPr>
          <p:cNvGrpSpPr/>
          <p:nvPr/>
        </p:nvGrpSpPr>
        <p:grpSpPr>
          <a:xfrm>
            <a:off x="4124914" y="4983571"/>
            <a:ext cx="3775142" cy="815974"/>
            <a:chOff x="3892662" y="809492"/>
            <a:chExt cx="3904739" cy="920381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91AEB0D6-9890-BF7D-82FD-745AC38DC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941" y="809492"/>
              <a:ext cx="3517460" cy="920381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DB40353-8D70-BCCF-485F-E14ED51ECA08}"/>
                </a:ext>
              </a:extLst>
            </p:cNvPr>
            <p:cNvSpPr/>
            <p:nvPr/>
          </p:nvSpPr>
          <p:spPr>
            <a:xfrm>
              <a:off x="3892662" y="983169"/>
              <a:ext cx="2839708" cy="34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CO" sz="14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Warranty</a:t>
              </a:r>
              <a:endParaRPr lang="es-CO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E752E3A-73CF-6CAA-EF9F-B56FE46D852C}"/>
              </a:ext>
            </a:extLst>
          </p:cNvPr>
          <p:cNvSpPr txBox="1"/>
          <p:nvPr/>
        </p:nvSpPr>
        <p:spPr>
          <a:xfrm>
            <a:off x="5068065" y="5538979"/>
            <a:ext cx="27142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_tradnl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Internal</a:t>
            </a:r>
            <a:endParaRPr lang="es-ES_tradnl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_tradnl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External</a:t>
            </a:r>
            <a:endParaRPr lang="es-ES_tradnl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_tradnl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Credit</a:t>
            </a:r>
            <a:r>
              <a:rPr lang="es-ES_tradnl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Enhacement</a:t>
            </a:r>
            <a:endParaRPr lang="es-ES_tradnl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46EB793-D34D-92C6-9F78-D645721C486A}"/>
              </a:ext>
            </a:extLst>
          </p:cNvPr>
          <p:cNvSpPr/>
          <p:nvPr/>
        </p:nvSpPr>
        <p:spPr>
          <a:xfrm>
            <a:off x="6488846" y="3751144"/>
            <a:ext cx="833957" cy="484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F538E7D-9FEF-A956-0578-4A721E6D5EDA}"/>
              </a:ext>
            </a:extLst>
          </p:cNvPr>
          <p:cNvSpPr/>
          <p:nvPr/>
        </p:nvSpPr>
        <p:spPr>
          <a:xfrm>
            <a:off x="5121556" y="3167908"/>
            <a:ext cx="2144923" cy="16154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>
              <a:lnSpc>
                <a:spcPct val="150000"/>
              </a:lnSpc>
            </a:pPr>
            <a:r>
              <a:rPr lang="x-none" sz="12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Special Purpose Vehicle (SPV)</a:t>
            </a:r>
            <a:endParaRPr lang="es-419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419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Credits</a:t>
            </a:r>
            <a:r>
              <a:rPr lang="es-419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/Real Estate (</a:t>
            </a:r>
            <a:r>
              <a:rPr lang="es-419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Assets</a:t>
            </a:r>
            <a:r>
              <a:rPr lang="es-419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endParaRPr lang="es-419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419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Securities</a:t>
            </a:r>
            <a:r>
              <a:rPr lang="es-419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s-419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Liabilities</a:t>
            </a:r>
            <a:r>
              <a:rPr lang="es-419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s-ES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írculo: vacío 20">
            <a:extLst>
              <a:ext uri="{FF2B5EF4-FFF2-40B4-BE49-F238E27FC236}">
                <a16:creationId xmlns:a16="http://schemas.microsoft.com/office/drawing/2014/main" id="{488FCE4B-F517-A076-C228-937D340B5BFF}"/>
              </a:ext>
            </a:extLst>
          </p:cNvPr>
          <p:cNvSpPr/>
          <p:nvPr/>
        </p:nvSpPr>
        <p:spPr>
          <a:xfrm>
            <a:off x="4786639" y="2945486"/>
            <a:ext cx="2818589" cy="2038085"/>
          </a:xfrm>
          <a:prstGeom prst="donut">
            <a:avLst>
              <a:gd name="adj" fmla="val 3054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B0607741-7206-AC70-C1E4-415AC6A94B32}"/>
              </a:ext>
            </a:extLst>
          </p:cNvPr>
          <p:cNvGrpSpPr/>
          <p:nvPr/>
        </p:nvGrpSpPr>
        <p:grpSpPr>
          <a:xfrm>
            <a:off x="5479137" y="4094923"/>
            <a:ext cx="1441120" cy="434966"/>
            <a:chOff x="4964976" y="2554553"/>
            <a:chExt cx="1600807" cy="487442"/>
          </a:xfrm>
          <a:solidFill>
            <a:srgbClr val="C00000"/>
          </a:solidFill>
        </p:grpSpPr>
        <p:pic>
          <p:nvPicPr>
            <p:cNvPr id="23" name="Gráfico 22" descr="Coche">
              <a:extLst>
                <a:ext uri="{FF2B5EF4-FFF2-40B4-BE49-F238E27FC236}">
                  <a16:creationId xmlns:a16="http://schemas.microsoft.com/office/drawing/2014/main" id="{1B4DB496-3865-0C0F-8F92-39116B559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04859" y="2637794"/>
              <a:ext cx="404201" cy="404201"/>
            </a:xfrm>
            <a:prstGeom prst="rect">
              <a:avLst/>
            </a:prstGeom>
          </p:spPr>
        </p:pic>
        <p:pic>
          <p:nvPicPr>
            <p:cNvPr id="24" name="Gráfico 23" descr="Hogar">
              <a:extLst>
                <a:ext uri="{FF2B5EF4-FFF2-40B4-BE49-F238E27FC236}">
                  <a16:creationId xmlns:a16="http://schemas.microsoft.com/office/drawing/2014/main" id="{60A819D6-FCEB-DA89-809A-3DDA576B2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64976" y="2683629"/>
              <a:ext cx="283149" cy="283149"/>
            </a:xfrm>
            <a:prstGeom prst="rect">
              <a:avLst/>
            </a:prstGeom>
          </p:spPr>
        </p:pic>
        <p:pic>
          <p:nvPicPr>
            <p:cNvPr id="25" name="Gráfico 24" descr="Ciudad">
              <a:extLst>
                <a:ext uri="{FF2B5EF4-FFF2-40B4-BE49-F238E27FC236}">
                  <a16:creationId xmlns:a16="http://schemas.microsoft.com/office/drawing/2014/main" id="{8505CAE2-E3F9-76ED-803A-6FE401078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75988" y="2647342"/>
              <a:ext cx="355725" cy="355725"/>
            </a:xfrm>
            <a:prstGeom prst="rect">
              <a:avLst/>
            </a:prstGeom>
          </p:spPr>
        </p:pic>
        <p:pic>
          <p:nvPicPr>
            <p:cNvPr id="26" name="Gráfico 25" descr="Grúa">
              <a:extLst>
                <a:ext uri="{FF2B5EF4-FFF2-40B4-BE49-F238E27FC236}">
                  <a16:creationId xmlns:a16="http://schemas.microsoft.com/office/drawing/2014/main" id="{FFA8EA41-CD9B-50BD-48C4-C3AA91F36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95988" y="2554553"/>
              <a:ext cx="369795" cy="387789"/>
            </a:xfrm>
            <a:prstGeom prst="rect">
              <a:avLst/>
            </a:prstGeom>
          </p:spPr>
        </p:pic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376FC52-ABB0-9B30-B439-B79EFD58EAE6}"/>
              </a:ext>
            </a:extLst>
          </p:cNvPr>
          <p:cNvSpPr txBox="1"/>
          <p:nvPr/>
        </p:nvSpPr>
        <p:spPr>
          <a:xfrm>
            <a:off x="2312538" y="4172996"/>
            <a:ext cx="22179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Origination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Portfolio servicing</a:t>
            </a:r>
          </a:p>
        </p:txBody>
      </p:sp>
    </p:spTree>
    <p:extLst>
      <p:ext uri="{BB962C8B-B14F-4D97-AF65-F5344CB8AC3E}">
        <p14:creationId xmlns:p14="http://schemas.microsoft.com/office/powerpoint/2010/main" val="286810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7455379" y="333281"/>
            <a:ext cx="3699803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SPV’s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Legal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Structure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52D47E6-3C9D-A702-48B9-742331F5C531}"/>
              </a:ext>
            </a:extLst>
          </p:cNvPr>
          <p:cNvSpPr/>
          <p:nvPr/>
        </p:nvSpPr>
        <p:spPr>
          <a:xfrm>
            <a:off x="7551895" y="5511261"/>
            <a:ext cx="4017662" cy="105294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954548D-399A-D841-6A19-813AC82335ED}"/>
              </a:ext>
            </a:extLst>
          </p:cNvPr>
          <p:cNvSpPr/>
          <p:nvPr/>
        </p:nvSpPr>
        <p:spPr>
          <a:xfrm>
            <a:off x="7002242" y="3603972"/>
            <a:ext cx="4464547" cy="125310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C2BB9EF-224A-78D9-3B3A-4336D12A269E}"/>
              </a:ext>
            </a:extLst>
          </p:cNvPr>
          <p:cNvSpPr/>
          <p:nvPr/>
        </p:nvSpPr>
        <p:spPr>
          <a:xfrm>
            <a:off x="186161" y="5417696"/>
            <a:ext cx="4251772" cy="12739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6FEF826-C3C7-14C0-2A5E-E3A6579CB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671164"/>
              </p:ext>
            </p:extLst>
          </p:nvPr>
        </p:nvGraphicFramePr>
        <p:xfrm>
          <a:off x="3341047" y="3799094"/>
          <a:ext cx="5313367" cy="2865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A0A1BD0-60A1-98EB-BE6D-B9234EFE9043}"/>
              </a:ext>
            </a:extLst>
          </p:cNvPr>
          <p:cNvSpPr txBox="1"/>
          <p:nvPr/>
        </p:nvSpPr>
        <p:spPr>
          <a:xfrm>
            <a:off x="757182" y="2030722"/>
            <a:ext cx="2464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s-CO" altLang="es-CO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pecial</a:t>
            </a:r>
            <a:r>
              <a:rPr lang="es-CO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Legal Framework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D70121F-22F6-2B5F-F9EB-DC2E4A16F73F}"/>
              </a:ext>
            </a:extLst>
          </p:cNvPr>
          <p:cNvSpPr txBox="1"/>
          <p:nvPr/>
        </p:nvSpPr>
        <p:spPr>
          <a:xfrm>
            <a:off x="3900653" y="1191490"/>
            <a:ext cx="71094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dirty="0">
              <a:solidFill>
                <a:srgbClr val="3F3F3F"/>
              </a:solidFill>
              <a:latin typeface="Calibri" panose="020F0502020204030204"/>
            </a:endParaRPr>
          </a:p>
          <a:p>
            <a:pPr marL="190510" indent="-190510">
              <a:buBlip>
                <a:blip r:embed="rId9"/>
              </a:buBlip>
              <a:defRPr/>
            </a:pPr>
            <a:r>
              <a:rPr lang="en-US" altLang="es-CO" sz="1600" dirty="0">
                <a:solidFill>
                  <a:prstClr val="black"/>
                </a:solidFill>
                <a:cs typeface="Arial" charset="0"/>
              </a:rPr>
              <a:t>Allows the creation of an SPV (Universality) that packages assets, their guarantees and rights and has legal, financial and accounting separation from the Originator of the underlying asset and </a:t>
            </a:r>
            <a:r>
              <a:rPr lang="es-ES" altLang="es-CO" sz="1600" dirty="0">
                <a:solidFill>
                  <a:prstClr val="black"/>
                </a:solidFill>
                <a:cs typeface="Arial" charset="0"/>
              </a:rPr>
              <a:t>Titularizadora Colombiana</a:t>
            </a:r>
          </a:p>
          <a:p>
            <a:pPr>
              <a:defRPr/>
            </a:pPr>
            <a:endParaRPr lang="es-CO" altLang="es-CO" sz="1600" b="1" dirty="0">
              <a:solidFill>
                <a:srgbClr val="002060"/>
              </a:solidFill>
              <a:cs typeface="Arial" charset="0"/>
            </a:endParaRPr>
          </a:p>
          <a:p>
            <a:pPr marL="190510" indent="-190510">
              <a:buBlip>
                <a:blip r:embed="rId9"/>
              </a:buBlip>
              <a:defRPr/>
            </a:pPr>
            <a:r>
              <a:rPr lang="en-US" altLang="es-CO" sz="1600" dirty="0">
                <a:solidFill>
                  <a:prstClr val="black"/>
                </a:solidFill>
                <a:cs typeface="Arial" charset="0"/>
              </a:rPr>
              <a:t>Considering that the SPV does not have its own legal personality, the issuer is Titularizadora Colombiana charged to the SPV.</a:t>
            </a:r>
            <a:endParaRPr lang="en-US" altLang="es-ES"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F43FE1A-49EF-BB93-80F8-9D98D6BF7EDA}"/>
              </a:ext>
            </a:extLst>
          </p:cNvPr>
          <p:cNvSpPr txBox="1"/>
          <p:nvPr/>
        </p:nvSpPr>
        <p:spPr>
          <a:xfrm>
            <a:off x="340369" y="5685321"/>
            <a:ext cx="39433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</a:pP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SPV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separates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assets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Originator’s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Issuer’s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equity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financially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legally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books</a:t>
            </a:r>
            <a:endParaRPr lang="es-ES" altLang="es-ES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9A21E3-8103-C5EE-A538-43868B6827DF}"/>
              </a:ext>
            </a:extLst>
          </p:cNvPr>
          <p:cNvSpPr txBox="1"/>
          <p:nvPr/>
        </p:nvSpPr>
        <p:spPr>
          <a:xfrm>
            <a:off x="7118898" y="3799094"/>
            <a:ext cx="42312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SzTx/>
              <a:tabLst/>
            </a:pP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Assets are transferred and cannot be returned to the Originator. The cash flows belong to the SPV and are dedicated to the payment of the securities issued.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4D8B07-ECAC-A939-95D8-92B3C901E2A1}"/>
              </a:ext>
            </a:extLst>
          </p:cNvPr>
          <p:cNvSpPr txBox="1"/>
          <p:nvPr/>
        </p:nvSpPr>
        <p:spPr>
          <a:xfrm>
            <a:off x="7711420" y="5717014"/>
            <a:ext cx="37263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SzTx/>
              <a:tabLst/>
            </a:pP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Assets are immune from bankruptcy of the Originator and the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Securitizer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(Titularizadora Colombiana)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F4271BE-56C2-E54A-EEAA-4712836D0690}"/>
              </a:ext>
            </a:extLst>
          </p:cNvPr>
          <p:cNvSpPr txBox="1"/>
          <p:nvPr/>
        </p:nvSpPr>
        <p:spPr>
          <a:xfrm>
            <a:off x="2668540" y="4037493"/>
            <a:ext cx="24642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SPV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s-CO" altLang="es-CO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Special</a:t>
            </a:r>
            <a:r>
              <a:rPr lang="es-CO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altLang="es-CO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Purpose</a:t>
            </a:r>
            <a:r>
              <a:rPr lang="es-CO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Vehicule)</a:t>
            </a:r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5713748F-F5A1-C6FF-874B-6B3310633CA3}"/>
              </a:ext>
            </a:extLst>
          </p:cNvPr>
          <p:cNvSpPr/>
          <p:nvPr/>
        </p:nvSpPr>
        <p:spPr>
          <a:xfrm>
            <a:off x="3441795" y="1241684"/>
            <a:ext cx="238470" cy="220536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589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7155856" y="334136"/>
            <a:ext cx="4009292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SPV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Financial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Structure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FF975EF-2B65-34CA-7B9C-F9F78D4A6EBA}"/>
              </a:ext>
            </a:extLst>
          </p:cNvPr>
          <p:cNvSpPr txBox="1"/>
          <p:nvPr/>
        </p:nvSpPr>
        <p:spPr>
          <a:xfrm>
            <a:off x="6902799" y="6385364"/>
            <a:ext cx="3446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es-E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Only</a:t>
            </a:r>
            <a:r>
              <a:rPr lang="es-E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es-ES" sz="1200" dirty="0">
                <a:latin typeface="Segoe UI" panose="020B0502040204020203" pitchFamily="34" charset="0"/>
                <a:cs typeface="Segoe UI" panose="020B0502040204020203" pitchFamily="34" charset="0"/>
              </a:rPr>
              <a:t> loan </a:t>
            </a:r>
            <a:r>
              <a:rPr lang="es-E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asset-backed</a:t>
            </a:r>
            <a:r>
              <a:rPr lang="es-E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securities</a:t>
            </a:r>
            <a:endParaRPr lang="es-CO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6C81D7B-45D8-78DA-80B0-7F7714AADF63}"/>
              </a:ext>
            </a:extLst>
          </p:cNvPr>
          <p:cNvGrpSpPr/>
          <p:nvPr/>
        </p:nvGrpSpPr>
        <p:grpSpPr>
          <a:xfrm>
            <a:off x="6618534" y="2291819"/>
            <a:ext cx="5083939" cy="1445233"/>
            <a:chOff x="346490" y="-1229707"/>
            <a:chExt cx="19106643" cy="3161882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835D6375-BB22-4791-8C10-978BC651182C}"/>
                </a:ext>
              </a:extLst>
            </p:cNvPr>
            <p:cNvSpPr/>
            <p:nvPr/>
          </p:nvSpPr>
          <p:spPr>
            <a:xfrm>
              <a:off x="346490" y="-1229707"/>
              <a:ext cx="19106643" cy="3161882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 sz="1600"/>
            </a:p>
          </p:txBody>
        </p:sp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F056D201-D702-A4C9-88DC-9EF34A5E1D41}"/>
                </a:ext>
              </a:extLst>
            </p:cNvPr>
            <p:cNvSpPr txBox="1"/>
            <p:nvPr/>
          </p:nvSpPr>
          <p:spPr>
            <a:xfrm>
              <a:off x="1324928" y="-1064242"/>
              <a:ext cx="17149760" cy="2804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A Special Purpose Vehicle (SPV) </a:t>
              </a:r>
              <a:r>
                <a:rPr lang="en-US" sz="1400" b="0" i="0" dirty="0">
                  <a:solidFill>
                    <a:schemeClr val="bg1"/>
                  </a:solidFill>
                  <a:effectLst/>
                  <a:latin typeface="Open Sans" panose="020F0502020204030204" pitchFamily="34" charset="0"/>
                </a:rPr>
                <a:t>is a distinct company with its own </a:t>
              </a:r>
              <a:r>
                <a:rPr lang="en-US" sz="1400" dirty="0">
                  <a:solidFill>
                    <a:schemeClr val="bg1"/>
                  </a:solidFill>
                  <a:latin typeface="Open Sans" panose="020F0502020204030204" pitchFamily="34" charset="0"/>
                </a:rPr>
                <a:t>assets</a:t>
              </a:r>
              <a:r>
                <a:rPr lang="en-US" sz="1400" b="0" i="0" dirty="0">
                  <a:solidFill>
                    <a:schemeClr val="bg1"/>
                  </a:solidFill>
                  <a:effectLst/>
                  <a:latin typeface="Open Sans" panose="020F0502020204030204" pitchFamily="34" charset="0"/>
                </a:rPr>
                <a:t> and </a:t>
              </a:r>
              <a:r>
                <a:rPr lang="en-US" sz="1400" dirty="0">
                  <a:solidFill>
                    <a:schemeClr val="bg1"/>
                  </a:solidFill>
                  <a:latin typeface="Open Sans" panose="020F0502020204030204" pitchFamily="34" charset="0"/>
                </a:rPr>
                <a:t>liabilities</a:t>
              </a:r>
              <a:r>
                <a:rPr lang="en-US" sz="1400" b="0" i="0" dirty="0">
                  <a:solidFill>
                    <a:schemeClr val="bg1"/>
                  </a:solidFill>
                  <a:effectLst/>
                  <a:latin typeface="Open Sans" panose="020F0502020204030204" pitchFamily="34" charset="0"/>
                </a:rPr>
                <a:t>, as well as its own legal status.</a:t>
              </a:r>
              <a:r>
                <a:rPr lang="en-US" sz="1400" b="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The SPV allows the investors to receive payments (A bond returns) from these underlying assts before any other creditors</a:t>
              </a:r>
              <a:endParaRPr lang="en-US" sz="1400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" name="1 Grupo">
            <a:extLst>
              <a:ext uri="{FF2B5EF4-FFF2-40B4-BE49-F238E27FC236}">
                <a16:creationId xmlns:a16="http://schemas.microsoft.com/office/drawing/2014/main" id="{65AAA87C-A7C0-9066-2E73-F97DA1DCEF9F}"/>
              </a:ext>
            </a:extLst>
          </p:cNvPr>
          <p:cNvGrpSpPr>
            <a:grpSpLocks/>
          </p:cNvGrpSpPr>
          <p:nvPr/>
        </p:nvGrpSpPr>
        <p:grpSpPr bwMode="auto">
          <a:xfrm>
            <a:off x="117724" y="982021"/>
            <a:ext cx="6370637" cy="5756229"/>
            <a:chOff x="900113" y="2098674"/>
            <a:chExt cx="6381750" cy="4138614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98BC75F4-5E9A-DF45-5239-A6C73C6B8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113" y="2098674"/>
              <a:ext cx="6381750" cy="4138614"/>
            </a:xfrm>
            <a:prstGeom prst="rect">
              <a:avLst/>
            </a:prstGeom>
            <a:noFill/>
            <a:ln w="28575">
              <a:solidFill>
                <a:srgbClr val="041E4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E01EF4-D3E4-95D2-5A07-742673BDB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3143250"/>
              <a:ext cx="1532654" cy="1789113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s-MX" altLang="en-US" sz="1400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TIPS A2038</a:t>
              </a:r>
              <a:endParaRPr lang="es-ES" altLang="en-US" sz="1400" dirty="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63CAABC4-6B68-5621-55E9-43F724EA9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213" y="3143250"/>
              <a:ext cx="1439862" cy="2216150"/>
            </a:xfrm>
            <a:prstGeom prst="rect">
              <a:avLst/>
            </a:prstGeom>
            <a:solidFill>
              <a:srgbClr val="041E4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s-MX" altLang="en-US" sz="1400" b="1" dirty="0" err="1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Mortgage</a:t>
              </a:r>
              <a:r>
                <a:rPr lang="es-MX" altLang="en-US" sz="1400" b="1" dirty="0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es-MX" altLang="en-US" sz="1400" b="1" dirty="0" err="1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or</a:t>
              </a:r>
              <a:r>
                <a:rPr lang="es-MX" altLang="en-US" sz="1400" b="1" dirty="0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s-MX" altLang="en-US" sz="1400" b="1" dirty="0" err="1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other</a:t>
              </a:r>
              <a:r>
                <a:rPr lang="es-MX" altLang="en-US" sz="1400" b="1" dirty="0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es-MX" altLang="en-US" sz="1400" b="1" dirty="0" err="1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type</a:t>
              </a:r>
              <a:r>
                <a:rPr lang="es-MX" altLang="en-US" sz="1400" b="1" dirty="0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es-MX" altLang="en-US" sz="1400" b="1" dirty="0" err="1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of</a:t>
              </a:r>
              <a:r>
                <a:rPr lang="es-MX" altLang="en-US" sz="1400" b="1" dirty="0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s-MX" altLang="en-US" sz="1400" b="1" dirty="0" err="1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loans</a:t>
              </a:r>
              <a:endParaRPr lang="es-MX" altLang="en-US" sz="1400" b="1" dirty="0">
                <a:solidFill>
                  <a:srgbClr val="1F497D">
                    <a:lumMod val="20000"/>
                    <a:lumOff val="8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Text Box 13">
              <a:extLst>
                <a:ext uri="{FF2B5EF4-FFF2-40B4-BE49-F238E27FC236}">
                  <a16:creationId xmlns:a16="http://schemas.microsoft.com/office/drawing/2014/main" id="{A939785F-D265-8EB2-9F9D-D9D7FD550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7737" y="2188468"/>
              <a:ext cx="3205623" cy="4841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-MX" altLang="en-US" sz="1800" b="1" dirty="0" err="1">
                  <a:solidFill>
                    <a:srgbClr val="041E42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Special</a:t>
              </a:r>
              <a:r>
                <a:rPr lang="es-MX" altLang="en-US" sz="1800" b="1" dirty="0">
                  <a:solidFill>
                    <a:srgbClr val="041E42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es-MX" altLang="en-US" sz="1800" b="1" dirty="0" err="1">
                  <a:solidFill>
                    <a:srgbClr val="041E42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Purpose</a:t>
              </a:r>
              <a:r>
                <a:rPr lang="es-MX" altLang="en-US" sz="1800" b="1" dirty="0">
                  <a:solidFill>
                    <a:srgbClr val="041E42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-MX" altLang="en-US" sz="1800" b="1" dirty="0">
                  <a:solidFill>
                    <a:srgbClr val="041E42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Vehicule*</a:t>
              </a:r>
              <a:endParaRPr lang="es-ES" altLang="en-US" sz="1800" b="1" dirty="0">
                <a:solidFill>
                  <a:srgbClr val="041E42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A3B7DC1D-1D1F-837A-8143-CB6F2DA2D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213" y="2852738"/>
              <a:ext cx="1439862" cy="3143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-MX" altLang="en-US" sz="1400" b="1" dirty="0" err="1">
                  <a:solidFill>
                    <a:srgbClr val="041E42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Asset</a:t>
              </a:r>
              <a:endParaRPr lang="es-ES" altLang="en-US" sz="1400" b="1" dirty="0">
                <a:solidFill>
                  <a:srgbClr val="041E42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96A1638E-5515-16C7-56C1-54BCBDDFE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4075" y="2852738"/>
              <a:ext cx="1511300" cy="3143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-ES" altLang="en-US" sz="1400" b="1" dirty="0" err="1">
                  <a:solidFill>
                    <a:srgbClr val="041E42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Liabilities</a:t>
              </a:r>
              <a:endParaRPr lang="es-ES" altLang="en-US" sz="1400" b="1" dirty="0">
                <a:solidFill>
                  <a:srgbClr val="041E42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8EDC54E4-2743-CBC0-4F7A-C404432EA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308" y="5687237"/>
              <a:ext cx="1514475" cy="2159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-MX" altLang="en-US" sz="1200" dirty="0">
                  <a:solidFill>
                    <a:prstClr val="black"/>
                  </a:solidFill>
                  <a:latin typeface="Calibri Light" pitchFamily="34" charset="0"/>
                </a:rPr>
                <a:t>Residual</a:t>
              </a:r>
              <a:endParaRPr lang="es-ES" altLang="en-US" sz="1200" dirty="0">
                <a:solidFill>
                  <a:prstClr val="black"/>
                </a:solidFill>
                <a:latin typeface="Calibri Light" pitchFamily="34" charset="0"/>
              </a:endParaRPr>
            </a:p>
          </p:txBody>
        </p:sp>
      </p:grpSp>
      <p:sp>
        <p:nvSpPr>
          <p:cNvPr id="16" name="1 CuadroTexto">
            <a:extLst>
              <a:ext uri="{FF2B5EF4-FFF2-40B4-BE49-F238E27FC236}">
                <a16:creationId xmlns:a16="http://schemas.microsoft.com/office/drawing/2014/main" id="{789D7295-9FDD-6593-6A40-3AF5383CC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834" y="4959198"/>
            <a:ext cx="21003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altLang="es-CO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es-CO" alt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altLang="es-CO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originator</a:t>
            </a:r>
            <a:endParaRPr lang="es-CO" altLang="es-CO" sz="14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s-CO" altLang="es-CO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generally</a:t>
            </a:r>
            <a:r>
              <a:rPr lang="es-CO" alt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suscribes </a:t>
            </a:r>
            <a:r>
              <a:rPr lang="es-CO" altLang="es-CO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subordinated</a:t>
            </a:r>
            <a:r>
              <a:rPr lang="es-CO" alt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altLang="es-CO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securities</a:t>
            </a:r>
            <a:endParaRPr lang="es-CO" altLang="es-CO" sz="14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38 CuadroTexto">
            <a:extLst>
              <a:ext uri="{FF2B5EF4-FFF2-40B4-BE49-F238E27FC236}">
                <a16:creationId xmlns:a16="http://schemas.microsoft.com/office/drawing/2014/main" id="{A3CDB4F1-DC59-04CA-652D-E40B0251C66E}"/>
              </a:ext>
            </a:extLst>
          </p:cNvPr>
          <p:cNvSpPr txBox="1"/>
          <p:nvPr/>
        </p:nvSpPr>
        <p:spPr bwMode="auto">
          <a:xfrm>
            <a:off x="4132880" y="1987836"/>
            <a:ext cx="230576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Titles A have priority in payment and all coverage is made so that these titles are paid without any problem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46EEF407-F384-626B-E660-24260BC75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927" y="2434879"/>
            <a:ext cx="1529985" cy="24216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MX" altLang="en-US" sz="1400" dirty="0" err="1">
                <a:solidFill>
                  <a:prstClr val="white"/>
                </a:solidFill>
                <a:latin typeface="Calibri Light" panose="020F0302020204030204" pitchFamily="34" charset="0"/>
              </a:rPr>
              <a:t>Tranche</a:t>
            </a:r>
            <a:r>
              <a:rPr lang="es-MX" altLang="en-US" sz="1400" dirty="0">
                <a:solidFill>
                  <a:prstClr val="white"/>
                </a:solidFill>
                <a:latin typeface="Calibri Light" panose="020F0302020204030204" pitchFamily="34" charset="0"/>
              </a:rPr>
              <a:t> A</a:t>
            </a:r>
            <a:endParaRPr lang="es-ES" altLang="en-US" sz="14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BEE92A9-BC38-AE09-94B5-83F92B35A68F}"/>
              </a:ext>
            </a:extLst>
          </p:cNvPr>
          <p:cNvSpPr txBox="1"/>
          <p:nvPr/>
        </p:nvSpPr>
        <p:spPr>
          <a:xfrm>
            <a:off x="3978694" y="5784143"/>
            <a:ext cx="23494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ctr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s-CO" dirty="0" err="1"/>
              <a:t>Profit</a:t>
            </a:r>
            <a:r>
              <a:rPr lang="es-CO" dirty="0"/>
              <a:t> </a:t>
            </a:r>
            <a:r>
              <a:rPr lang="es-CO" dirty="0" err="1"/>
              <a:t>that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originator</a:t>
            </a:r>
            <a:r>
              <a:rPr lang="es-CO" dirty="0"/>
              <a:t> </a:t>
            </a:r>
            <a:r>
              <a:rPr lang="es-CO" dirty="0" err="1"/>
              <a:t>earns</a:t>
            </a:r>
            <a:r>
              <a:rPr lang="es-CO" dirty="0"/>
              <a:t> </a:t>
            </a:r>
            <a:r>
              <a:rPr lang="es-CO" dirty="0" err="1"/>
              <a:t>when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portfolio </a:t>
            </a:r>
            <a:r>
              <a:rPr lang="es-CO" dirty="0" err="1"/>
              <a:t>performs</a:t>
            </a:r>
            <a:r>
              <a:rPr lang="es-CO" dirty="0"/>
              <a:t> </a:t>
            </a:r>
            <a:r>
              <a:rPr lang="es-CO" dirty="0" err="1"/>
              <a:t>well</a:t>
            </a:r>
            <a:endParaRPr lang="es-CO" dirty="0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8D1D68A6-7A34-636F-A70B-07FDD4298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039" y="4865205"/>
            <a:ext cx="1543340" cy="62713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MX" altLang="en-US" sz="1200" kern="1200" dirty="0" err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Tranche</a:t>
            </a:r>
            <a:r>
              <a:rPr lang="es-MX" altLang="en-US" sz="1200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endParaRPr lang="es-ES" altLang="en-US" sz="1200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D29ECAFB-03FE-BC9D-401F-CC639780B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71" y="5492335"/>
            <a:ext cx="1543807" cy="222504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MX" altLang="en-US" sz="1200" kern="1200" dirty="0" err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Tranche</a:t>
            </a:r>
            <a:r>
              <a:rPr lang="es-MX" altLang="en-US" sz="1200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MX" alt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MZ</a:t>
            </a:r>
            <a:endParaRPr lang="es-ES" altLang="en-US" sz="1200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51C726A2-D909-4A2A-2FEB-AF24CD206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690" y="5716051"/>
            <a:ext cx="1537687" cy="2225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MX" altLang="en-US" sz="1200" kern="1200" dirty="0" err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Tranche</a:t>
            </a:r>
            <a:r>
              <a:rPr lang="es-MX" altLang="en-US" sz="1200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endParaRPr lang="es-ES" altLang="en-US" sz="1200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4452776" y="403975"/>
            <a:ext cx="6708391" cy="461663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Issuances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by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underlying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asset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and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Originators</a:t>
            </a:r>
            <a:endParaRPr lang="es-CO" sz="1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pic>
        <p:nvPicPr>
          <p:cNvPr id="2" name="20 Imagen">
            <a:extLst>
              <a:ext uri="{FF2B5EF4-FFF2-40B4-BE49-F238E27FC236}">
                <a16:creationId xmlns:a16="http://schemas.microsoft.com/office/drawing/2014/main" id="{BDC2A442-0FC0-2B89-8C3B-D999ACC6B6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79" y="1091223"/>
            <a:ext cx="729601" cy="376034"/>
          </a:xfrm>
          <a:prstGeom prst="rect">
            <a:avLst/>
          </a:prstGeom>
        </p:spPr>
      </p:pic>
      <p:pic>
        <p:nvPicPr>
          <p:cNvPr id="3" name="10 Imagen">
            <a:extLst>
              <a:ext uri="{FF2B5EF4-FFF2-40B4-BE49-F238E27FC236}">
                <a16:creationId xmlns:a16="http://schemas.microsoft.com/office/drawing/2014/main" id="{4BFA060E-AB33-29C1-9282-034C33837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23" y="1467257"/>
            <a:ext cx="778844" cy="583381"/>
          </a:xfrm>
          <a:prstGeom prst="rect">
            <a:avLst/>
          </a:prstGeom>
        </p:spPr>
      </p:pic>
      <p:pic>
        <p:nvPicPr>
          <p:cNvPr id="4" name="Imagen 1" descr="image001">
            <a:extLst>
              <a:ext uri="{FF2B5EF4-FFF2-40B4-BE49-F238E27FC236}">
                <a16:creationId xmlns:a16="http://schemas.microsoft.com/office/drawing/2014/main" id="{48795223-1F57-BF2B-B5A3-9A2A03F66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2" r="-1" b="9939"/>
          <a:stretch/>
        </p:blipFill>
        <p:spPr bwMode="auto">
          <a:xfrm>
            <a:off x="222978" y="2770206"/>
            <a:ext cx="715128" cy="54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sultado de imagen de finanzauto">
            <a:extLst>
              <a:ext uri="{FF2B5EF4-FFF2-40B4-BE49-F238E27FC236}">
                <a16:creationId xmlns:a16="http://schemas.microsoft.com/office/drawing/2014/main" id="{B2C6442F-0276-E597-7D2C-E0F04C3BF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69" y="5567070"/>
            <a:ext cx="601534" cy="50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9493B79-FC7C-46CA-1F92-C748706D391F}"/>
              </a:ext>
            </a:extLst>
          </p:cNvPr>
          <p:cNvSpPr txBox="1"/>
          <p:nvPr/>
        </p:nvSpPr>
        <p:spPr>
          <a:xfrm>
            <a:off x="8617729" y="1061117"/>
            <a:ext cx="179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C00000"/>
                </a:solidFill>
              </a:rPr>
              <a:t>Commercial</a:t>
            </a:r>
            <a:endParaRPr lang="es-CO" sz="2400" b="1" dirty="0">
              <a:solidFill>
                <a:srgbClr val="C0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2E910F-C7A0-BEF6-CA6D-331DBBDE0D89}"/>
              </a:ext>
            </a:extLst>
          </p:cNvPr>
          <p:cNvSpPr txBox="1"/>
          <p:nvPr/>
        </p:nvSpPr>
        <p:spPr>
          <a:xfrm>
            <a:off x="2503213" y="1085427"/>
            <a:ext cx="199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C00000"/>
                </a:solidFill>
              </a:rPr>
              <a:t>Mortgage</a:t>
            </a:r>
            <a:endParaRPr lang="es-CO" sz="2400" b="1" dirty="0">
              <a:solidFill>
                <a:srgbClr val="C00000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122C83E-64E8-812F-0220-6A1EA52301FD}"/>
              </a:ext>
            </a:extLst>
          </p:cNvPr>
          <p:cNvSpPr/>
          <p:nvPr/>
        </p:nvSpPr>
        <p:spPr>
          <a:xfrm>
            <a:off x="190546" y="1101217"/>
            <a:ext cx="1371600" cy="12954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9" name="Tabla 49">
            <a:extLst>
              <a:ext uri="{FF2B5EF4-FFF2-40B4-BE49-F238E27FC236}">
                <a16:creationId xmlns:a16="http://schemas.microsoft.com/office/drawing/2014/main" id="{E49140D9-7057-3962-3009-94587C31E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983084"/>
              </p:ext>
            </p:extLst>
          </p:nvPr>
        </p:nvGraphicFramePr>
        <p:xfrm>
          <a:off x="2542759" y="1638857"/>
          <a:ext cx="4129350" cy="2311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43420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1811972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1000578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Issuance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Type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Amount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TIPS PESOS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RMBS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Fixed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Rate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OB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$ 4.064,37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TIPS UVR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RMBS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Indexed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OB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$ 1.908,73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70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RMBS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Fixed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Rate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ONB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$ 23,93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54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TECH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RMBS Non-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performing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loans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OB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$ 296,05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9716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$ 6.293,07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136875"/>
                  </a:ext>
                </a:extLst>
              </a:tr>
            </a:tbl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CC4B84EC-C1DB-04F8-C6BB-56A430785E45}"/>
              </a:ext>
            </a:extLst>
          </p:cNvPr>
          <p:cNvSpPr/>
          <p:nvPr/>
        </p:nvSpPr>
        <p:spPr>
          <a:xfrm>
            <a:off x="194557" y="3820418"/>
            <a:ext cx="1367589" cy="1295400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6D6C13-6122-B062-64D0-47CC2BB41F8A}"/>
              </a:ext>
            </a:extLst>
          </p:cNvPr>
          <p:cNvSpPr txBox="1"/>
          <p:nvPr/>
        </p:nvSpPr>
        <p:spPr>
          <a:xfrm>
            <a:off x="2503213" y="5307892"/>
            <a:ext cx="208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C00000"/>
                </a:solidFill>
              </a:rPr>
              <a:t>Automobiles</a:t>
            </a:r>
            <a:r>
              <a:rPr lang="es-CO" sz="2400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31F88C4-E3C9-85FB-3005-036F7942C074}"/>
              </a:ext>
            </a:extLst>
          </p:cNvPr>
          <p:cNvSpPr/>
          <p:nvPr/>
        </p:nvSpPr>
        <p:spPr>
          <a:xfrm>
            <a:off x="194557" y="5216095"/>
            <a:ext cx="1367590" cy="1334167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5" name="Tabla 49">
            <a:extLst>
              <a:ext uri="{FF2B5EF4-FFF2-40B4-BE49-F238E27FC236}">
                <a16:creationId xmlns:a16="http://schemas.microsoft.com/office/drawing/2014/main" id="{E8AE7580-812C-0A5D-042A-1CB3CE35A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801638"/>
              </p:ext>
            </p:extLst>
          </p:nvPr>
        </p:nvGraphicFramePr>
        <p:xfrm>
          <a:off x="2503213" y="5779973"/>
          <a:ext cx="4186688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79920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2138680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295592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872496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Issuance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Type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Amount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TIV  PESOS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ABS Car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Loans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ONB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$ 133,74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sp>
        <p:nvSpPr>
          <p:cNvPr id="16" name="Elipse 15">
            <a:extLst>
              <a:ext uri="{FF2B5EF4-FFF2-40B4-BE49-F238E27FC236}">
                <a16:creationId xmlns:a16="http://schemas.microsoft.com/office/drawing/2014/main" id="{7D60B683-E407-FF24-EB09-F1B099B3B8B1}"/>
              </a:ext>
            </a:extLst>
          </p:cNvPr>
          <p:cNvSpPr/>
          <p:nvPr/>
        </p:nvSpPr>
        <p:spPr>
          <a:xfrm>
            <a:off x="7165239" y="1106384"/>
            <a:ext cx="1330444" cy="1342934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7" name="Tabla 49">
            <a:extLst>
              <a:ext uri="{FF2B5EF4-FFF2-40B4-BE49-F238E27FC236}">
                <a16:creationId xmlns:a16="http://schemas.microsoft.com/office/drawing/2014/main" id="{DC8B8131-2B02-1AA7-CDBF-975DEDFAD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820691"/>
              </p:ext>
            </p:extLst>
          </p:nvPr>
        </p:nvGraphicFramePr>
        <p:xfrm>
          <a:off x="8495683" y="1591957"/>
          <a:ext cx="3681803" cy="828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42480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1735189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305726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898408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Issuance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Type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Amount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TER IPC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ABS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Commercial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Portfolio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$ 59,69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sp>
        <p:nvSpPr>
          <p:cNvPr id="18" name="Elipse 17">
            <a:extLst>
              <a:ext uri="{FF2B5EF4-FFF2-40B4-BE49-F238E27FC236}">
                <a16:creationId xmlns:a16="http://schemas.microsoft.com/office/drawing/2014/main" id="{CA8960B4-93CE-1DD8-8CAC-AC9F73EBB446}"/>
              </a:ext>
            </a:extLst>
          </p:cNvPr>
          <p:cNvSpPr/>
          <p:nvPr/>
        </p:nvSpPr>
        <p:spPr>
          <a:xfrm>
            <a:off x="7165239" y="2846827"/>
            <a:ext cx="1330444" cy="1363772"/>
          </a:xfrm>
          <a:prstGeom prst="ellipse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9" name="Tabla 49">
            <a:extLst>
              <a:ext uri="{FF2B5EF4-FFF2-40B4-BE49-F238E27FC236}">
                <a16:creationId xmlns:a16="http://schemas.microsoft.com/office/drawing/2014/main" id="{7B85FE63-5DCC-C953-BB18-D71CD0041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901314"/>
              </p:ext>
            </p:extLst>
          </p:nvPr>
        </p:nvGraphicFramePr>
        <p:xfrm>
          <a:off x="8617729" y="3178511"/>
          <a:ext cx="3491529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38714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1550808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304175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897832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Issuance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Type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Amount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Real-Estate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Assets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$ 68,33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sp>
        <p:nvSpPr>
          <p:cNvPr id="20" name="Elipse 19">
            <a:extLst>
              <a:ext uri="{FF2B5EF4-FFF2-40B4-BE49-F238E27FC236}">
                <a16:creationId xmlns:a16="http://schemas.microsoft.com/office/drawing/2014/main" id="{BB3B3FB0-9CB5-33BA-028E-5E9CCF577AA5}"/>
              </a:ext>
            </a:extLst>
          </p:cNvPr>
          <p:cNvSpPr/>
          <p:nvPr/>
        </p:nvSpPr>
        <p:spPr>
          <a:xfrm>
            <a:off x="7185567" y="4801011"/>
            <a:ext cx="1367589" cy="1419821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1" name="Tabla 49">
            <a:extLst>
              <a:ext uri="{FF2B5EF4-FFF2-40B4-BE49-F238E27FC236}">
                <a16:creationId xmlns:a16="http://schemas.microsoft.com/office/drawing/2014/main" id="{433F61C8-2C97-B3CF-097B-AFA407AC3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521081"/>
              </p:ext>
            </p:extLst>
          </p:nvPr>
        </p:nvGraphicFramePr>
        <p:xfrm>
          <a:off x="8617729" y="4975958"/>
          <a:ext cx="3233550" cy="701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38934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670384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148587">
                <a:tc rowSpan="2">
                  <a:txBody>
                    <a:bodyPr/>
                    <a:lstStyle/>
                    <a:p>
                      <a:pPr algn="ctr"/>
                      <a:r>
                        <a:rPr lang="es-ES" sz="2000" b="1" dirty="0" err="1">
                          <a:solidFill>
                            <a:srgbClr val="002060"/>
                          </a:solidFill>
                        </a:rPr>
                        <a:t>Historic</a:t>
                      </a:r>
                      <a:r>
                        <a:rPr lang="es-E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ES" sz="2000" b="1" dirty="0" err="1">
                          <a:solidFill>
                            <a:srgbClr val="002060"/>
                          </a:solidFill>
                        </a:rPr>
                        <a:t>Issuance</a:t>
                      </a:r>
                      <a:r>
                        <a:rPr lang="es-E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s-CO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err="1">
                          <a:solidFill>
                            <a:srgbClr val="002060"/>
                          </a:solidFill>
                        </a:rPr>
                        <a:t>Amount</a:t>
                      </a:r>
                      <a:endParaRPr lang="es-CO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12032">
                <a:tc vMerge="1">
                  <a:txBody>
                    <a:bodyPr/>
                    <a:lstStyle/>
                    <a:p>
                      <a:pPr algn="ctr"/>
                      <a:endParaRPr lang="es-CO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002060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$ 6.638,67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7B906AA6-215F-BBD6-3635-82F2EE4911BD}"/>
              </a:ext>
            </a:extLst>
          </p:cNvPr>
          <p:cNvSpPr txBox="1"/>
          <p:nvPr/>
        </p:nvSpPr>
        <p:spPr>
          <a:xfrm>
            <a:off x="2397480" y="3834748"/>
            <a:ext cx="333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C00000"/>
                </a:solidFill>
              </a:rPr>
              <a:t>Payroll</a:t>
            </a:r>
            <a:r>
              <a:rPr lang="es-CO" sz="2400" b="1" dirty="0">
                <a:solidFill>
                  <a:srgbClr val="C00000"/>
                </a:solidFill>
              </a:rPr>
              <a:t> </a:t>
            </a:r>
            <a:r>
              <a:rPr lang="es-CO" sz="2400" b="1" dirty="0" err="1">
                <a:solidFill>
                  <a:srgbClr val="C00000"/>
                </a:solidFill>
              </a:rPr>
              <a:t>Deduction</a:t>
            </a:r>
            <a:r>
              <a:rPr lang="es-CO" sz="2400" b="1" dirty="0">
                <a:solidFill>
                  <a:srgbClr val="C00000"/>
                </a:solidFill>
              </a:rPr>
              <a:t> </a:t>
            </a:r>
            <a:r>
              <a:rPr lang="es-CO" sz="2400" b="1" dirty="0" err="1">
                <a:solidFill>
                  <a:srgbClr val="C00000"/>
                </a:solidFill>
              </a:rPr>
              <a:t>Loans</a:t>
            </a:r>
            <a:endParaRPr lang="es-CO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3" name="Tabla 49">
            <a:extLst>
              <a:ext uri="{FF2B5EF4-FFF2-40B4-BE49-F238E27FC236}">
                <a16:creationId xmlns:a16="http://schemas.microsoft.com/office/drawing/2014/main" id="{F62C0DF1-2373-F0E0-058A-34BC3069A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355244"/>
              </p:ext>
            </p:extLst>
          </p:nvPr>
        </p:nvGraphicFramePr>
        <p:xfrm>
          <a:off x="2503213" y="4357223"/>
          <a:ext cx="3338702" cy="828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22770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1469453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Issuance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Type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Amount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TIL PESOS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ABS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Order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of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Payment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ONB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$ 83,73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pic>
        <p:nvPicPr>
          <p:cNvPr id="24" name="21 Imagen">
            <a:extLst>
              <a:ext uri="{FF2B5EF4-FFF2-40B4-BE49-F238E27FC236}">
                <a16:creationId xmlns:a16="http://schemas.microsoft.com/office/drawing/2014/main" id="{0BD4A12B-C442-3C99-5816-FA8B745334F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803" y="1246394"/>
            <a:ext cx="627024" cy="237067"/>
          </a:xfrm>
          <a:prstGeom prst="rect">
            <a:avLst/>
          </a:prstGeom>
        </p:spPr>
      </p:pic>
      <p:pic>
        <p:nvPicPr>
          <p:cNvPr id="25" name="17 Imagen">
            <a:extLst>
              <a:ext uri="{FF2B5EF4-FFF2-40B4-BE49-F238E27FC236}">
                <a16:creationId xmlns:a16="http://schemas.microsoft.com/office/drawing/2014/main" id="{6673D32F-7452-B650-4364-F514CEBB4A3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24" y="4440878"/>
            <a:ext cx="453116" cy="317673"/>
          </a:xfrm>
          <a:prstGeom prst="rect">
            <a:avLst/>
          </a:prstGeom>
        </p:spPr>
      </p:pic>
      <p:pic>
        <p:nvPicPr>
          <p:cNvPr id="26" name="Picture 2" descr="Resultado de imagen para compensar logo">
            <a:extLst>
              <a:ext uri="{FF2B5EF4-FFF2-40B4-BE49-F238E27FC236}">
                <a16:creationId xmlns:a16="http://schemas.microsoft.com/office/drawing/2014/main" id="{E18650AE-E5E6-C497-2186-13FB88BE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49" y="4082410"/>
            <a:ext cx="735607" cy="2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24 Imagen">
            <a:extLst>
              <a:ext uri="{FF2B5EF4-FFF2-40B4-BE49-F238E27FC236}">
                <a16:creationId xmlns:a16="http://schemas.microsoft.com/office/drawing/2014/main" id="{0EEEBC21-E264-5052-E7F7-454ABCCEA0C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57" y="2907861"/>
            <a:ext cx="938667" cy="186244"/>
          </a:xfrm>
          <a:prstGeom prst="rect">
            <a:avLst/>
          </a:prstGeom>
        </p:spPr>
      </p:pic>
      <p:pic>
        <p:nvPicPr>
          <p:cNvPr id="28" name="Picture 6" descr="Resultado de imagen para itau">
            <a:extLst>
              <a:ext uri="{FF2B5EF4-FFF2-40B4-BE49-F238E27FC236}">
                <a16:creationId xmlns:a16="http://schemas.microsoft.com/office/drawing/2014/main" id="{7512BD03-36E2-1617-77F1-F6DB686AD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9" y="2496935"/>
            <a:ext cx="236655" cy="29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>
            <a:extLst>
              <a:ext uri="{FF2B5EF4-FFF2-40B4-BE49-F238E27FC236}">
                <a16:creationId xmlns:a16="http://schemas.microsoft.com/office/drawing/2014/main" id="{1F283E74-0650-5D50-78C5-01B4A8D7A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10346" r="16491" b="10528"/>
          <a:stretch/>
        </p:blipFill>
        <p:spPr bwMode="auto">
          <a:xfrm>
            <a:off x="2090093" y="2445628"/>
            <a:ext cx="354774" cy="3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11 Imagen">
            <a:extLst>
              <a:ext uri="{FF2B5EF4-FFF2-40B4-BE49-F238E27FC236}">
                <a16:creationId xmlns:a16="http://schemas.microsoft.com/office/drawing/2014/main" id="{95D0101A-3881-506E-6307-0F2FC35D877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1" y="2445628"/>
            <a:ext cx="483686" cy="280850"/>
          </a:xfrm>
          <a:prstGeom prst="rect">
            <a:avLst/>
          </a:prstGeom>
        </p:spPr>
      </p:pic>
      <p:pic>
        <p:nvPicPr>
          <p:cNvPr id="31" name="12 Imagen">
            <a:extLst>
              <a:ext uri="{FF2B5EF4-FFF2-40B4-BE49-F238E27FC236}">
                <a16:creationId xmlns:a16="http://schemas.microsoft.com/office/drawing/2014/main" id="{12EB5E3E-B79F-4772-E993-CFA9DA0F554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04" y="2065156"/>
            <a:ext cx="779550" cy="171599"/>
          </a:xfrm>
          <a:prstGeom prst="rect">
            <a:avLst/>
          </a:prstGeom>
        </p:spPr>
      </p:pic>
      <p:pic>
        <p:nvPicPr>
          <p:cNvPr id="32" name="Picture 2" descr="Préstamo de Libre Inversión en Scotiabank Colpatria - Créditos Faciles">
            <a:extLst>
              <a:ext uri="{FF2B5EF4-FFF2-40B4-BE49-F238E27FC236}">
                <a16:creationId xmlns:a16="http://schemas.microsoft.com/office/drawing/2014/main" id="{687E0B77-3787-F820-79BA-1F00B8C94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41" y="2393357"/>
            <a:ext cx="764988" cy="48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82972CA9-FC29-382E-36A1-75F71FE9DE96}"/>
              </a:ext>
            </a:extLst>
          </p:cNvPr>
          <p:cNvSpPr txBox="1"/>
          <p:nvPr/>
        </p:nvSpPr>
        <p:spPr>
          <a:xfrm>
            <a:off x="8617729" y="2671662"/>
            <a:ext cx="179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Real Estate</a:t>
            </a:r>
          </a:p>
        </p:txBody>
      </p:sp>
      <p:sp>
        <p:nvSpPr>
          <p:cNvPr id="34" name="35 CuadroTexto">
            <a:extLst>
              <a:ext uri="{FF2B5EF4-FFF2-40B4-BE49-F238E27FC236}">
                <a16:creationId xmlns:a16="http://schemas.microsoft.com/office/drawing/2014/main" id="{AD987F4E-5EB8-1054-2DF6-2E19DBD2DF3E}"/>
              </a:ext>
            </a:extLst>
          </p:cNvPr>
          <p:cNvSpPr txBox="1"/>
          <p:nvPr/>
        </p:nvSpPr>
        <p:spPr>
          <a:xfrm>
            <a:off x="1643620" y="6594820"/>
            <a:ext cx="6909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ea typeface="Segoe UI" panose="020B0502040204020203" pitchFamily="34" charset="0"/>
                <a:cs typeface="Segoe UI" panose="020B0502040204020203" pitchFamily="34" charset="0"/>
              </a:rPr>
              <a:t>Source</a:t>
            </a:r>
            <a:r>
              <a:rPr lang="es-ES" sz="1400" dirty="0">
                <a:ea typeface="Segoe UI" panose="020B0502040204020203" pitchFamily="34" charset="0"/>
                <a:cs typeface="Segoe UI" panose="020B0502040204020203" pitchFamily="34" charset="0"/>
              </a:rPr>
              <a:t>: Titularizadora Colombiana. *</a:t>
            </a:r>
            <a:r>
              <a:rPr lang="es-ES" sz="1400" dirty="0" err="1">
                <a:ea typeface="Segoe UI" panose="020B0502040204020203" pitchFamily="34" charset="0"/>
                <a:cs typeface="Segoe UI" panose="020B0502040204020203" pitchFamily="34" charset="0"/>
              </a:rPr>
              <a:t>Parity</a:t>
            </a:r>
            <a:r>
              <a:rPr lang="es-ES" sz="1400" dirty="0">
                <a:ea typeface="Segoe UI" panose="020B0502040204020203" pitchFamily="34" charset="0"/>
                <a:cs typeface="Segoe UI" panose="020B0502040204020203" pitchFamily="34" charset="0"/>
              </a:rPr>
              <a:t> COP/USD= $</a:t>
            </a:r>
            <a:r>
              <a:rPr lang="es-CO" sz="1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3.918</a:t>
            </a:r>
            <a:r>
              <a:rPr lang="es-CO" sz="1400" b="0" i="0" u="none" strike="noStrike" dirty="0">
                <a:solidFill>
                  <a:srgbClr val="000000"/>
                </a:solidFill>
                <a:effectLst/>
              </a:rPr>
              <a:t>,31</a:t>
            </a:r>
            <a:r>
              <a:rPr lang="es-CO" sz="1400" dirty="0"/>
              <a:t> </a:t>
            </a:r>
            <a:endParaRPr lang="es-CO" sz="14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0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8725312" y="385114"/>
            <a:ext cx="2332314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Portfolio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34 CuadroTexto">
            <a:extLst>
              <a:ext uri="{FF2B5EF4-FFF2-40B4-BE49-F238E27FC236}">
                <a16:creationId xmlns:a16="http://schemas.microsoft.com/office/drawing/2014/main" id="{6107E48D-92DB-8CD2-7BF4-81431F776EC4}"/>
              </a:ext>
            </a:extLst>
          </p:cNvPr>
          <p:cNvSpPr txBox="1"/>
          <p:nvPr/>
        </p:nvSpPr>
        <p:spPr>
          <a:xfrm>
            <a:off x="1678865" y="1317734"/>
            <a:ext cx="877551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x-none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Our total asset under management outstanding rose to USD $</a:t>
            </a:r>
            <a:r>
              <a:rPr lang="es-E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  <a:r>
              <a:rPr lang="x-none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es-E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7</a:t>
            </a:r>
            <a:r>
              <a:rPr lang="x-none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billions and involves different kinds of assets.</a:t>
            </a:r>
            <a:endParaRPr lang="es-CO" sz="1400" dirty="0">
              <a:solidFill>
                <a:srgbClr val="00123F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3" name="35 CuadroTexto">
            <a:extLst>
              <a:ext uri="{FF2B5EF4-FFF2-40B4-BE49-F238E27FC236}">
                <a16:creationId xmlns:a16="http://schemas.microsoft.com/office/drawing/2014/main" id="{CCED92B5-1E96-1A17-97AE-724DB39B537F}"/>
              </a:ext>
            </a:extLst>
          </p:cNvPr>
          <p:cNvSpPr txBox="1"/>
          <p:nvPr/>
        </p:nvSpPr>
        <p:spPr>
          <a:xfrm>
            <a:off x="1109681" y="6523864"/>
            <a:ext cx="6909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ea typeface="Segoe UI" panose="020B0502040204020203" pitchFamily="34" charset="0"/>
                <a:cs typeface="Segoe UI" panose="020B0502040204020203" pitchFamily="34" charset="0"/>
              </a:rPr>
              <a:t>Source</a:t>
            </a:r>
            <a:r>
              <a:rPr lang="es-ES" sz="1400" dirty="0">
                <a:ea typeface="Segoe UI" panose="020B0502040204020203" pitchFamily="34" charset="0"/>
                <a:cs typeface="Segoe UI" panose="020B0502040204020203" pitchFamily="34" charset="0"/>
              </a:rPr>
              <a:t>: Titularizadora Colombiana. *</a:t>
            </a:r>
            <a:r>
              <a:rPr lang="es-ES" sz="1400" dirty="0" err="1">
                <a:ea typeface="Segoe UI" panose="020B0502040204020203" pitchFamily="34" charset="0"/>
                <a:cs typeface="Segoe UI" panose="020B0502040204020203" pitchFamily="34" charset="0"/>
              </a:rPr>
              <a:t>Parity</a:t>
            </a:r>
            <a:r>
              <a:rPr lang="es-ES" sz="1400" dirty="0">
                <a:ea typeface="Segoe UI" panose="020B0502040204020203" pitchFamily="34" charset="0"/>
                <a:cs typeface="Segoe UI" panose="020B0502040204020203" pitchFamily="34" charset="0"/>
              </a:rPr>
              <a:t> COP/USD= $</a:t>
            </a:r>
            <a:r>
              <a:rPr lang="es-CO" sz="1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3.918</a:t>
            </a:r>
            <a:r>
              <a:rPr lang="es-CO" sz="1400" b="0" i="0" u="none" strike="noStrike" dirty="0">
                <a:solidFill>
                  <a:srgbClr val="000000"/>
                </a:solidFill>
                <a:effectLst/>
              </a:rPr>
              <a:t>,31</a:t>
            </a:r>
            <a:r>
              <a:rPr lang="es-CO" sz="1400" dirty="0"/>
              <a:t> </a:t>
            </a:r>
            <a:endParaRPr lang="es-CO" sz="14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38 CuadroTexto">
            <a:extLst>
              <a:ext uri="{FF2B5EF4-FFF2-40B4-BE49-F238E27FC236}">
                <a16:creationId xmlns:a16="http://schemas.microsoft.com/office/drawing/2014/main" id="{307F24DF-1790-7F0F-198E-670B887806BA}"/>
              </a:ext>
            </a:extLst>
          </p:cNvPr>
          <p:cNvSpPr txBox="1"/>
          <p:nvPr/>
        </p:nvSpPr>
        <p:spPr>
          <a:xfrm>
            <a:off x="9098874" y="2150354"/>
            <a:ext cx="2852737" cy="584775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Portfolio Structure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(USD </a:t>
            </a:r>
            <a:r>
              <a:rPr lang="es-CO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billion</a:t>
            </a:r>
            <a:r>
              <a:rPr 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  <p:sp>
        <p:nvSpPr>
          <p:cNvPr id="5" name="37 CuadroTexto">
            <a:extLst>
              <a:ext uri="{FF2B5EF4-FFF2-40B4-BE49-F238E27FC236}">
                <a16:creationId xmlns:a16="http://schemas.microsoft.com/office/drawing/2014/main" id="{C5F0F453-B9E5-98E3-8F59-BFBCCA808877}"/>
              </a:ext>
            </a:extLst>
          </p:cNvPr>
          <p:cNvSpPr txBox="1"/>
          <p:nvPr/>
        </p:nvSpPr>
        <p:spPr>
          <a:xfrm>
            <a:off x="706349" y="2077195"/>
            <a:ext cx="289571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Issuance by Year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(USD million)</a:t>
            </a:r>
          </a:p>
        </p:txBody>
      </p:sp>
      <p:sp>
        <p:nvSpPr>
          <p:cNvPr id="6" name="37 CuadroTexto">
            <a:extLst>
              <a:ext uri="{FF2B5EF4-FFF2-40B4-BE49-F238E27FC236}">
                <a16:creationId xmlns:a16="http://schemas.microsoft.com/office/drawing/2014/main" id="{5A9D5FFA-FC0D-3A8C-C60F-A87FE20BDE2C}"/>
              </a:ext>
            </a:extLst>
          </p:cNvPr>
          <p:cNvSpPr txBox="1"/>
          <p:nvPr/>
        </p:nvSpPr>
        <p:spPr>
          <a:xfrm>
            <a:off x="4666049" y="1862638"/>
            <a:ext cx="3368842" cy="861774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Asset-Backed Securities Outstanding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(USD b</a:t>
            </a:r>
            <a:r>
              <a:rPr lang="en-US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illion</a:t>
            </a:r>
            <a:r>
              <a:rPr lang="en-US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  <p:graphicFrame>
        <p:nvGraphicFramePr>
          <p:cNvPr id="7" name="5 Gráfico">
            <a:extLst>
              <a:ext uri="{FF2B5EF4-FFF2-40B4-BE49-F238E27FC236}">
                <a16:creationId xmlns:a16="http://schemas.microsoft.com/office/drawing/2014/main" id="{974F2C29-DB91-1E4F-679F-BC17230ADC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791214"/>
              </p:ext>
            </p:extLst>
          </p:nvPr>
        </p:nvGraphicFramePr>
        <p:xfrm>
          <a:off x="8585025" y="3030716"/>
          <a:ext cx="4600575" cy="279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4 Gráfico">
            <a:extLst>
              <a:ext uri="{FF2B5EF4-FFF2-40B4-BE49-F238E27FC236}">
                <a16:creationId xmlns:a16="http://schemas.microsoft.com/office/drawing/2014/main" id="{79E7D43B-D475-F62F-725F-065DA8A1E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017915"/>
              </p:ext>
            </p:extLst>
          </p:nvPr>
        </p:nvGraphicFramePr>
        <p:xfrm>
          <a:off x="4153312" y="3401143"/>
          <a:ext cx="4572000" cy="2788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EE1A898-2EB9-12A3-F8FB-2E6D2D034A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619745"/>
              </p:ext>
            </p:extLst>
          </p:nvPr>
        </p:nvGraphicFramePr>
        <p:xfrm>
          <a:off x="77551" y="2967125"/>
          <a:ext cx="4153312" cy="308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5740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067800" y="334136"/>
            <a:ext cx="2158218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Duties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DB1041EC-1FA6-7324-3A13-0ACBD8F63F99}"/>
              </a:ext>
            </a:extLst>
          </p:cNvPr>
          <p:cNvSpPr txBox="1"/>
          <p:nvPr/>
        </p:nvSpPr>
        <p:spPr>
          <a:xfrm>
            <a:off x="4497184" y="1191490"/>
            <a:ext cx="297682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>
                <a:solidFill>
                  <a:srgbClr val="FFFFFF"/>
                </a:solidFill>
              </a:rPr>
              <a:t>Main</a:t>
            </a:r>
            <a:r>
              <a:rPr lang="es-CO" b="1" dirty="0">
                <a:solidFill>
                  <a:srgbClr val="FFFFFF"/>
                </a:solidFill>
              </a:rPr>
              <a:t> </a:t>
            </a:r>
            <a:r>
              <a:rPr lang="es-CO" b="1" dirty="0" err="1">
                <a:solidFill>
                  <a:srgbClr val="FFFFFF"/>
                </a:solidFill>
              </a:rPr>
              <a:t>Duties</a:t>
            </a:r>
            <a:r>
              <a:rPr lang="es-CO" b="1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magen 5" descr="Forma&#10;&#10;Descripción generada automáticamente con confianza baja">
            <a:extLst>
              <a:ext uri="{FF2B5EF4-FFF2-40B4-BE49-F238E27FC236}">
                <a16:creationId xmlns:a16="http://schemas.microsoft.com/office/drawing/2014/main" id="{1CAA511B-58DA-FFEE-973B-E0D49CFAB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02" y="1951161"/>
            <a:ext cx="707240" cy="7072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279D48D-B502-96DB-FF4F-0E3340133A05}"/>
              </a:ext>
            </a:extLst>
          </p:cNvPr>
          <p:cNvSpPr txBox="1"/>
          <p:nvPr/>
        </p:nvSpPr>
        <p:spPr>
          <a:xfrm>
            <a:off x="2503807" y="2750158"/>
            <a:ext cx="1278553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spc="0" normalizeH="0" baseline="0" dirty="0" err="1">
                <a:ln>
                  <a:noFill/>
                </a:ln>
                <a:solidFill>
                  <a:srgbClr val="00123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Structuring</a:t>
            </a:r>
            <a:endParaRPr kumimoji="0" lang="es-CO" sz="2000" b="1" i="0" u="none" strike="noStrike" cap="none" spc="0" normalizeH="0" baseline="0" dirty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16CE11B1-BAB1-6423-C70A-068D3E2C7F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68" y="1784640"/>
            <a:ext cx="949682" cy="9496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3F5EA2-EE42-E7DA-1150-7D9A352D36D1}"/>
              </a:ext>
            </a:extLst>
          </p:cNvPr>
          <p:cNvSpPr txBox="1"/>
          <p:nvPr/>
        </p:nvSpPr>
        <p:spPr>
          <a:xfrm>
            <a:off x="5362350" y="2734322"/>
            <a:ext cx="121687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spc="0" normalizeH="0" baseline="0" dirty="0" err="1">
                <a:ln>
                  <a:noFill/>
                </a:ln>
                <a:solidFill>
                  <a:srgbClr val="00123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Placement</a:t>
            </a:r>
            <a:endParaRPr kumimoji="0" lang="es-CO" sz="2000" b="1" i="0" u="none" strike="noStrike" cap="none" spc="0" normalizeH="0" baseline="0" dirty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1CB3E5A-ACF6-7A4A-A2F8-1E36FBFD71FF}"/>
              </a:ext>
            </a:extLst>
          </p:cNvPr>
          <p:cNvSpPr txBox="1"/>
          <p:nvPr/>
        </p:nvSpPr>
        <p:spPr>
          <a:xfrm>
            <a:off x="8159210" y="2750158"/>
            <a:ext cx="1518683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spc="0" normalizeH="0" baseline="0" dirty="0">
                <a:ln>
                  <a:noFill/>
                </a:ln>
                <a:solidFill>
                  <a:srgbClr val="00123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Management</a:t>
            </a: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445B4BEB-E8D2-2CEE-175C-A9C01BC83C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94" y="1846967"/>
            <a:ext cx="811434" cy="811434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DB9F253-9CB3-947C-66EB-E199E9EE91F5}"/>
              </a:ext>
            </a:extLst>
          </p:cNvPr>
          <p:cNvSpPr/>
          <p:nvPr/>
        </p:nvSpPr>
        <p:spPr>
          <a:xfrm>
            <a:off x="1882698" y="3426663"/>
            <a:ext cx="2588912" cy="32705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B52741A-3170-5BF5-E8C8-A07490399DD5}"/>
              </a:ext>
            </a:extLst>
          </p:cNvPr>
          <p:cNvSpPr txBox="1"/>
          <p:nvPr/>
        </p:nvSpPr>
        <p:spPr>
          <a:xfrm>
            <a:off x="2111801" y="3579350"/>
            <a:ext cx="2296011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Standard certification and formulation.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Definition of selection criteria.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Financial structure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Operational structure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Legal structure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Portfolio acquisition.</a:t>
            </a:r>
            <a:endParaRPr kumimoji="0" lang="es-CO" b="0" i="0" u="none" strike="noStrike" cap="none" spc="0" normalizeH="0" baseline="0" dirty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8EA9B72C-1CAD-266C-AAB2-D414265F7199}"/>
              </a:ext>
            </a:extLst>
          </p:cNvPr>
          <p:cNvSpPr/>
          <p:nvPr/>
        </p:nvSpPr>
        <p:spPr>
          <a:xfrm>
            <a:off x="4745507" y="3390150"/>
            <a:ext cx="2588912" cy="32705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8FD8193-49D9-DA8C-483F-45F38F18BC5B}"/>
              </a:ext>
            </a:extLst>
          </p:cNvPr>
          <p:cNvSpPr txBox="1"/>
          <p:nvPr/>
        </p:nvSpPr>
        <p:spPr>
          <a:xfrm>
            <a:off x="4947995" y="3815489"/>
            <a:ext cx="2227506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s-CO" b="0" i="0" dirty="0" err="1">
                <a:solidFill>
                  <a:srgbClr val="0D0D0D"/>
                </a:solidFill>
                <a:effectLst/>
                <a:latin typeface="Söhne"/>
              </a:rPr>
              <a:t>Commercial</a:t>
            </a:r>
            <a:r>
              <a:rPr lang="es-CO" b="0" i="0" dirty="0">
                <a:solidFill>
                  <a:srgbClr val="0D0D0D"/>
                </a:solidFill>
                <a:effectLst/>
                <a:latin typeface="Söhne"/>
              </a:rPr>
              <a:t> Management.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0D0D0D"/>
                </a:solidFill>
                <a:effectLst/>
                <a:latin typeface="Söhne"/>
              </a:rPr>
              <a:t> Investor </a:t>
            </a:r>
            <a:r>
              <a:rPr lang="es-CO" b="0" i="0" dirty="0" err="1">
                <a:solidFill>
                  <a:srgbClr val="0D0D0D"/>
                </a:solidFill>
                <a:effectLst/>
                <a:latin typeface="Söhne"/>
              </a:rPr>
              <a:t>Visits</a:t>
            </a:r>
            <a:r>
              <a:rPr lang="es-CO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s-CO" b="0" i="0" dirty="0" err="1">
                <a:solidFill>
                  <a:srgbClr val="0D0D0D"/>
                </a:solidFill>
                <a:effectLst/>
                <a:latin typeface="Söhne"/>
              </a:rPr>
              <a:t>Coupon</a:t>
            </a:r>
            <a:r>
              <a:rPr lang="es-CO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s-CO" b="0" i="0" dirty="0" err="1">
                <a:solidFill>
                  <a:srgbClr val="0D0D0D"/>
                </a:solidFill>
                <a:effectLst/>
                <a:latin typeface="Söhne"/>
              </a:rPr>
              <a:t>Rate</a:t>
            </a:r>
            <a:r>
              <a:rPr lang="es-CO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s-CO" b="0" i="0" dirty="0" err="1">
                <a:solidFill>
                  <a:srgbClr val="0D0D0D"/>
                </a:solidFill>
                <a:effectLst/>
                <a:latin typeface="Söhne"/>
              </a:rPr>
              <a:t>Definition</a:t>
            </a:r>
            <a:r>
              <a:rPr lang="es-CO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s-CO" b="0" i="0" dirty="0" err="1">
                <a:solidFill>
                  <a:srgbClr val="0D0D0D"/>
                </a:solidFill>
                <a:effectLst/>
                <a:latin typeface="Söhne"/>
              </a:rPr>
              <a:t>Allocation</a:t>
            </a:r>
            <a:r>
              <a:rPr lang="es-CO" dirty="0">
                <a:solidFill>
                  <a:srgbClr val="0D0D0D"/>
                </a:solidFill>
                <a:latin typeface="Söhne"/>
              </a:rPr>
              <a:t>. </a:t>
            </a:r>
            <a:endParaRPr lang="es-CO" b="0" i="0" dirty="0">
              <a:solidFill>
                <a:srgbClr val="0D0D0D"/>
              </a:solidFill>
              <a:effectLst/>
              <a:latin typeface="Söhne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B4C3FEB-E55E-1D6D-4001-241E3806E7E8}"/>
              </a:ext>
            </a:extLst>
          </p:cNvPr>
          <p:cNvSpPr/>
          <p:nvPr/>
        </p:nvSpPr>
        <p:spPr>
          <a:xfrm>
            <a:off x="7627320" y="3390150"/>
            <a:ext cx="2588912" cy="3270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5747A47-2FAF-2841-34FF-08B3D3D2BC72}"/>
              </a:ext>
            </a:extLst>
          </p:cNvPr>
          <p:cNvSpPr txBox="1"/>
          <p:nvPr/>
        </p:nvSpPr>
        <p:spPr>
          <a:xfrm>
            <a:off x="7920221" y="3542837"/>
            <a:ext cx="2296011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Asset Management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Liability Management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Investor Relations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Market Issuance Reports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Development of the Securities Market - Secondary Market</a:t>
            </a:r>
          </a:p>
        </p:txBody>
      </p:sp>
    </p:spTree>
    <p:extLst>
      <p:ext uri="{BB962C8B-B14F-4D97-AF65-F5344CB8AC3E}">
        <p14:creationId xmlns:p14="http://schemas.microsoft.com/office/powerpoint/2010/main" val="15668207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A2F79E7-CE27-4CDC-8A31-0877DE70C68D}">
  <we:reference id="1f4df590-35fc-4b16-a239-39709f9d8a74" version="1.0.0.1" store="EXCatalog" storeType="EXCatalog"/>
  <we:alternateReferences>
    <we:reference id="WA104381063" version="1.0.0.1" store="es-CO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CEFF445E5D9244856611AD892AB026" ma:contentTypeVersion="14" ma:contentTypeDescription="Crear nuevo documento." ma:contentTypeScope="" ma:versionID="93a84eae13d971c4ff5168974b905fc5">
  <xsd:schema xmlns:xsd="http://www.w3.org/2001/XMLSchema" xmlns:xs="http://www.w3.org/2001/XMLSchema" xmlns:p="http://schemas.microsoft.com/office/2006/metadata/properties" xmlns:ns3="a8bb25d5-6434-46b3-97cc-533b22034c9a" xmlns:ns4="c413dee3-a1f4-4f0c-add7-cd351dc497fb" targetNamespace="http://schemas.microsoft.com/office/2006/metadata/properties" ma:root="true" ma:fieldsID="5180269bdda4b4cb65ae788eb6b70c62" ns3:_="" ns4:_="">
    <xsd:import namespace="a8bb25d5-6434-46b3-97cc-533b22034c9a"/>
    <xsd:import namespace="c413dee3-a1f4-4f0c-add7-cd351dc497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b25d5-6434-46b3-97cc-533b22034c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3dee3-a1f4-4f0c-add7-cd351dc497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8bb25d5-6434-46b3-97cc-533b22034c9a" xsi:nil="true"/>
  </documentManagement>
</p:properties>
</file>

<file path=customXml/itemProps1.xml><?xml version="1.0" encoding="utf-8"?>
<ds:datastoreItem xmlns:ds="http://schemas.openxmlformats.org/officeDocument/2006/customXml" ds:itemID="{5E7A8BCE-7610-4572-9609-3617A4F931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D9D388-B296-4A25-AB70-545957858E55}">
  <ds:schemaRefs>
    <ds:schemaRef ds:uri="a8bb25d5-6434-46b3-97cc-533b22034c9a"/>
    <ds:schemaRef ds:uri="c413dee3-a1f4-4f0c-add7-cd351dc497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B1CA13A-EC9D-4679-A1DC-2313B5A86004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a8bb25d5-6434-46b3-97cc-533b22034c9a"/>
    <ds:schemaRef ds:uri="http://schemas.openxmlformats.org/package/2006/metadata/core-properties"/>
    <ds:schemaRef ds:uri="c413dee3-a1f4-4f0c-add7-cd351dc497fb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9f5ecec1-7316-4245-a643-196aecf82852}" enabled="1" method="Standard" siteId="{83dc80aa-cf2d-4562-ab6d-528a30f2f8f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1808</Words>
  <Application>Microsoft Office PowerPoint</Application>
  <PresentationFormat>Panorámica</PresentationFormat>
  <Paragraphs>394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5" baseType="lpstr">
      <vt:lpstr>-apple-system</vt:lpstr>
      <vt:lpstr>Arial</vt:lpstr>
      <vt:lpstr>Arial MT</vt:lpstr>
      <vt:lpstr>Calibri</vt:lpstr>
      <vt:lpstr>Calibri Light</vt:lpstr>
      <vt:lpstr>Century Gothic</vt:lpstr>
      <vt:lpstr>Georgia</vt:lpstr>
      <vt:lpstr>Inter</vt:lpstr>
      <vt:lpstr>Open Sans</vt:lpstr>
      <vt:lpstr>Segoe UI</vt:lpstr>
      <vt:lpstr>Söhne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Marco Julian Jaimes Moreno</cp:lastModifiedBy>
  <cp:revision>36</cp:revision>
  <dcterms:created xsi:type="dcterms:W3CDTF">2023-09-15T21:14:33Z</dcterms:created>
  <dcterms:modified xsi:type="dcterms:W3CDTF">2024-04-04T16:08:01Z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0x0101000CCEFF445E5D9244856611AD892AB026</vt:lpwstr>
  </property>
  <property fmtid="{D5CDD505-2E9C-101B-9397-08002B2CF9AE}" pid="3" name="MSIP_Label_9f5ecec1-7316-4245-a643-196aecf82852_Enabled">
    <vt:lpwstr>true</vt:lpwstr>
  </property>
  <property fmtid="{D5CDD505-2E9C-101B-9397-08002B2CF9AE}" pid="4" name="MSIP_Label_9f5ecec1-7316-4245-a643-196aecf82852_SetDate">
    <vt:lpwstr>2023-09-20T16:54:46Z</vt:lpwstr>
  </property>
  <property fmtid="{D5CDD505-2E9C-101B-9397-08002B2CF9AE}" pid="5" name="MSIP_Label_9f5ecec1-7316-4245-a643-196aecf82852_Method">
    <vt:lpwstr>Standard</vt:lpwstr>
  </property>
  <property fmtid="{D5CDD505-2E9C-101B-9397-08002B2CF9AE}" pid="6" name="MSIP_Label_9f5ecec1-7316-4245-a643-196aecf82852_Name">
    <vt:lpwstr>Publica</vt:lpwstr>
  </property>
  <property fmtid="{D5CDD505-2E9C-101B-9397-08002B2CF9AE}" pid="7" name="MSIP_Label_9f5ecec1-7316-4245-a643-196aecf82852_SiteId">
    <vt:lpwstr>83dc80aa-cf2d-4562-ab6d-528a30f2f8f0</vt:lpwstr>
  </property>
  <property fmtid="{D5CDD505-2E9C-101B-9397-08002B2CF9AE}" pid="8" name="MSIP_Label_9f5ecec1-7316-4245-a643-196aecf82852_ActionId">
    <vt:lpwstr>9c4365bc-a9ba-4368-87ac-11372abeef33</vt:lpwstr>
  </property>
  <property fmtid="{D5CDD505-2E9C-101B-9397-08002B2CF9AE}" pid="9" name="MSIP_Label_9f5ecec1-7316-4245-a643-196aecf82852_ContentBits">
    <vt:lpwstr>0</vt:lpwstr>
  </property>
  <property fmtid="{D5CDD505-2E9C-101B-9397-08002B2CF9AE}" pid="10" name="MediaServiceImageTags">
    <vt:lpwstr/>
  </property>
</Properties>
</file>